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16.xml" ContentType="application/vnd.openxmlformats-officedocument.presentationml.notesSlide+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charts/chart3.xml" ContentType="application/vnd.openxmlformats-officedocument.drawingml.chart+xml"/>
  <Override PartName="/ppt/charts/chart2.xml" ContentType="application/vnd.openxmlformats-officedocument.drawingml.char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17.xml" ContentType="application/vnd.openxmlformats-officedocument.presentationml.notes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charts/chart4.xml" ContentType="application/vnd.openxmlformats-officedocument.drawingml.chart+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ppt/charts/chart5.xml" ContentType="application/vnd.openxmlformats-officedocument.drawingml.chart+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53.xml" ContentType="application/vnd.openxmlformats-officedocument.presentationml.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drawings/drawing1.xml" ContentType="application/vnd.openxmlformats-officedocument.drawingml.chartshapes+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34.xml" ContentType="application/vnd.openxmlformats-officedocument.presentationml.slide+xml"/>
  <Override PartName="/ppt/slides/slide44.xml" ContentType="application/vnd.openxmlformats-officedocument.presentationml.slide+xml"/>
  <Override PartName="/ppt/notesSlides/notesSlide12.xml" ContentType="application/vnd.openxmlformats-officedocument.presentationml.notesSlide+xml"/>
  <Override PartName="/ppt/drawings/drawing2.xml" ContentType="application/vnd.openxmlformats-officedocument.drawingml.chartshapes+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6.xml" ContentType="application/vnd.openxmlformats-officedocument.presentationml.slide+xml"/>
  <Default Extension="pdf" ContentType="application/pdf"/>
  <Override PartName="/ppt/slides/slide16.xml" ContentType="application/vnd.openxmlformats-officedocument.presentationml.slide+xml"/>
  <Override PartName="/ppt/slides/slide38.xml" ContentType="application/vnd.openxmlformats-officedocument.presentationml.slide+xml"/>
  <Override PartName="/ppt/notesSlides/notesSlide20.xml" ContentType="application/vnd.openxmlformats-officedocument.presentationml.notesSlide+xml"/>
  <Default Extension="gif" ContentType="image/gi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69"/>
  </p:notesMasterIdLst>
  <p:sldIdLst>
    <p:sldId id="484" r:id="rId2"/>
    <p:sldId id="436" r:id="rId3"/>
    <p:sldId id="491" r:id="rId4"/>
    <p:sldId id="492" r:id="rId5"/>
    <p:sldId id="493" r:id="rId6"/>
    <p:sldId id="494" r:id="rId7"/>
    <p:sldId id="495" r:id="rId8"/>
    <p:sldId id="496" r:id="rId9"/>
    <p:sldId id="497" r:id="rId10"/>
    <p:sldId id="498" r:id="rId11"/>
    <p:sldId id="499" r:id="rId12"/>
    <p:sldId id="500" r:id="rId13"/>
    <p:sldId id="502" r:id="rId14"/>
    <p:sldId id="503" r:id="rId15"/>
    <p:sldId id="501" r:id="rId16"/>
    <p:sldId id="438" r:id="rId17"/>
    <p:sldId id="431" r:id="rId18"/>
    <p:sldId id="432" r:id="rId19"/>
    <p:sldId id="359" r:id="rId20"/>
    <p:sldId id="360" r:id="rId21"/>
    <p:sldId id="361" r:id="rId22"/>
    <p:sldId id="385" r:id="rId23"/>
    <p:sldId id="363" r:id="rId24"/>
    <p:sldId id="295" r:id="rId25"/>
    <p:sldId id="490" r:id="rId26"/>
    <p:sldId id="487" r:id="rId27"/>
    <p:sldId id="488" r:id="rId28"/>
    <p:sldId id="489" r:id="rId29"/>
    <p:sldId id="486" r:id="rId30"/>
    <p:sldId id="457" r:id="rId31"/>
    <p:sldId id="350" r:id="rId32"/>
    <p:sldId id="459" r:id="rId33"/>
    <p:sldId id="458" r:id="rId34"/>
    <p:sldId id="381" r:id="rId35"/>
    <p:sldId id="382" r:id="rId36"/>
    <p:sldId id="358" r:id="rId37"/>
    <p:sldId id="389" r:id="rId38"/>
    <p:sldId id="506" r:id="rId39"/>
    <p:sldId id="460" r:id="rId40"/>
    <p:sldId id="326" r:id="rId41"/>
    <p:sldId id="507" r:id="rId42"/>
    <p:sldId id="325" r:id="rId43"/>
    <p:sldId id="313" r:id="rId44"/>
    <p:sldId id="327" r:id="rId45"/>
    <p:sldId id="315" r:id="rId46"/>
    <p:sldId id="390" r:id="rId47"/>
    <p:sldId id="316" r:id="rId48"/>
    <p:sldId id="317" r:id="rId49"/>
    <p:sldId id="318" r:id="rId50"/>
    <p:sldId id="328" r:id="rId51"/>
    <p:sldId id="320" r:id="rId52"/>
    <p:sldId id="391" r:id="rId53"/>
    <p:sldId id="392" r:id="rId54"/>
    <p:sldId id="393" r:id="rId55"/>
    <p:sldId id="335" r:id="rId56"/>
    <p:sldId id="461" r:id="rId57"/>
    <p:sldId id="485" r:id="rId58"/>
    <p:sldId id="478" r:id="rId59"/>
    <p:sldId id="479" r:id="rId60"/>
    <p:sldId id="504" r:id="rId61"/>
    <p:sldId id="477" r:id="rId62"/>
    <p:sldId id="471" r:id="rId63"/>
    <p:sldId id="472" r:id="rId64"/>
    <p:sldId id="475" r:id="rId65"/>
    <p:sldId id="433" r:id="rId66"/>
    <p:sldId id="505" r:id="rId67"/>
    <p:sldId id="483"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3C4DE1"/>
    <a:srgbClr val="4457FF"/>
    <a:srgbClr val="0067AC"/>
    <a:srgbClr val="708F2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showGuides="1">
      <p:cViewPr>
        <p:scale>
          <a:sx n="75" d="100"/>
          <a:sy n="75" d="100"/>
        </p:scale>
        <p:origin x="-1304" y="-176"/>
      </p:cViewPr>
      <p:guideLst>
        <p:guide orient="horz" pos="2160"/>
        <p:guide pos="2880"/>
      </p:guideLst>
    </p:cSldViewPr>
  </p:slideViewPr>
  <p:notesTextViewPr>
    <p:cViewPr>
      <p:scale>
        <a:sx n="75" d="100"/>
        <a:sy n="75" d="100"/>
      </p:scale>
      <p:origin x="0" y="0"/>
    </p:cViewPr>
  </p:notesTextViewPr>
  <p:sorterViewPr>
    <p:cViewPr>
      <p:scale>
        <a:sx n="66" d="100"/>
        <a:sy n="66" d="100"/>
      </p:scale>
      <p:origin x="0" y="3376"/>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printerSettings" Target="printerSettings/printerSettings1.bin"/><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tableStyles" Target="tableStyles.xml"/><Relationship Id="rId25" Type="http://schemas.openxmlformats.org/officeDocument/2006/relationships/slide" Target="slides/slide24.xml"/><Relationship Id="rId10" Type="http://schemas.openxmlformats.org/officeDocument/2006/relationships/slide" Target="slides/slide9.xml"/><Relationship Id="rId50" Type="http://schemas.openxmlformats.org/officeDocument/2006/relationships/slide" Target="slides/slide49.xml"/><Relationship Id="rId63" Type="http://schemas.openxmlformats.org/officeDocument/2006/relationships/slide" Target="slides/slide62.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presProps" Target="presProps.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theme" Target="theme/theme1.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69" Type="http://schemas.openxmlformats.org/officeDocument/2006/relationships/notesMaster" Target="notesMasters/notesMaster1.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viewProps" Target="viewProps.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3" Type="http://schemas.openxmlformats.org/officeDocument/2006/relationships/slide" Target="slides/slide2.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22" Type="http://schemas.openxmlformats.org/officeDocument/2006/relationships/slide" Target="slides/slide21.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enetakle:Documents:Microsoft%20User%20Data:Saved%20Attachments:dsm-est-01.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genetakle:Documents:Microsoft%20User%20Data:Saved%20Attachments:dsm-est-0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genetakle:Takle%20Files:Research:Projects:Climate%20Science:2010:Iowa%20climate%20data:Daily:AnnMoreThan1p25.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genetakle:Takle%20Files:Research:Projects:Climate%20Science:2010:Iowa%20climate%20data:Daily:AnnMoreThan1p25.xls"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Macintosh%20HD:Users:genetakle:Takle%20Files:PublicPresentations:2009:Kendall'%20materials:Iowa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600" b="1" i="0" u="none" strike="noStrike" baseline="0">
                <a:solidFill>
                  <a:srgbClr val="000000"/>
                </a:solidFill>
                <a:latin typeface="Calibri"/>
                <a:ea typeface="Calibri"/>
                <a:cs typeface="Calibri"/>
              </a:defRPr>
            </a:pPr>
            <a:r>
              <a:rPr lang="en-US"/>
              <a:t>Des Moines Annual Precipitation (inches)</a:t>
            </a:r>
          </a:p>
        </c:rich>
      </c:tx>
      <c:layout>
        <c:manualLayout>
          <c:xMode val="edge"/>
          <c:yMode val="edge"/>
          <c:x val="0.130555555555556"/>
          <c:y val="0.0231481481481481"/>
        </c:manualLayout>
      </c:layout>
      <c:spPr>
        <a:noFill/>
        <a:ln w="25400">
          <a:noFill/>
        </a:ln>
      </c:spPr>
    </c:title>
    <c:plotArea>
      <c:layout>
        <c:manualLayout>
          <c:layoutTarget val="inner"/>
          <c:xMode val="edge"/>
          <c:yMode val="edge"/>
          <c:x val="0.0888888888888889"/>
          <c:y val="0.342592592592593"/>
          <c:w val="0.880555555555555"/>
          <c:h val="0.486111111111111"/>
        </c:manualLayout>
      </c:layout>
      <c:lineChart>
        <c:grouping val="standard"/>
        <c:ser>
          <c:idx val="0"/>
          <c:order val="0"/>
          <c:tx>
            <c:v>Des Moines Precipitation</c:v>
          </c:tx>
          <c:spPr>
            <a:ln w="3175">
              <a:solidFill>
                <a:srgbClr val="000000"/>
              </a:solidFill>
              <a:prstDash val="solid"/>
            </a:ln>
          </c:spPr>
          <c:marker>
            <c:symbol val="diamond"/>
            <c:size val="6"/>
            <c:spPr>
              <a:solidFill>
                <a:srgbClr val="008000"/>
              </a:solidFill>
              <a:ln>
                <a:solidFill>
                  <a:srgbClr val="008000"/>
                </a:solidFill>
                <a:prstDash val="solid"/>
              </a:ln>
            </c:spPr>
          </c:marker>
          <c:trendline>
            <c:trendlineType val="linear"/>
          </c:trendline>
          <c:trendline>
            <c:spPr>
              <a:ln w="25400"/>
            </c:spPr>
            <c:trendlineType val="linear"/>
          </c:trendline>
          <c:cat>
            <c:numRef>
              <c:f>'My first worksheet'!$A$8:$A$127</c:f>
              <c:numCache>
                <c:formatCode>General</c:formatCode>
                <c:ptCount val="120"/>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numCache>
            </c:numRef>
          </c:cat>
          <c:val>
            <c:numRef>
              <c:f>'My first worksheet'!$N$8:$N$127</c:f>
              <c:numCache>
                <c:formatCode>General</c:formatCode>
                <c:ptCount val="120"/>
                <c:pt idx="3">
                  <c:v>27.12</c:v>
                </c:pt>
                <c:pt idx="4">
                  <c:v>21.43</c:v>
                </c:pt>
                <c:pt idx="5">
                  <c:v>27.87</c:v>
                </c:pt>
                <c:pt idx="6">
                  <c:v>39.29</c:v>
                </c:pt>
                <c:pt idx="7">
                  <c:v>28.79</c:v>
                </c:pt>
                <c:pt idx="8">
                  <c:v>30.7</c:v>
                </c:pt>
                <c:pt idx="9">
                  <c:v>30.83</c:v>
                </c:pt>
                <c:pt idx="10">
                  <c:v>42.69</c:v>
                </c:pt>
                <c:pt idx="11">
                  <c:v>21.68</c:v>
                </c:pt>
                <c:pt idx="12">
                  <c:v>45.77</c:v>
                </c:pt>
                <c:pt idx="13">
                  <c:v>33.31</c:v>
                </c:pt>
                <c:pt idx="14">
                  <c:v>30.15</c:v>
                </c:pt>
                <c:pt idx="15">
                  <c:v>40.53</c:v>
                </c:pt>
                <c:pt idx="16">
                  <c:v>31.4</c:v>
                </c:pt>
                <c:pt idx="17">
                  <c:v>35.32</c:v>
                </c:pt>
                <c:pt idx="18">
                  <c:v>38.27</c:v>
                </c:pt>
                <c:pt idx="19">
                  <c:v>37.77</c:v>
                </c:pt>
                <c:pt idx="20">
                  <c:v>20.02</c:v>
                </c:pt>
                <c:pt idx="21">
                  <c:v>33.75</c:v>
                </c:pt>
                <c:pt idx="22">
                  <c:v>33.39</c:v>
                </c:pt>
                <c:pt idx="23">
                  <c:v>30.01</c:v>
                </c:pt>
                <c:pt idx="24">
                  <c:v>39.57</c:v>
                </c:pt>
                <c:pt idx="25">
                  <c:v>39.01</c:v>
                </c:pt>
                <c:pt idx="26">
                  <c:v>24.36</c:v>
                </c:pt>
                <c:pt idx="27">
                  <c:v>30.51</c:v>
                </c:pt>
                <c:pt idx="28">
                  <c:v>30.2</c:v>
                </c:pt>
                <c:pt idx="29">
                  <c:v>42.54</c:v>
                </c:pt>
                <c:pt idx="30">
                  <c:v>32.32</c:v>
                </c:pt>
                <c:pt idx="31">
                  <c:v>35.34</c:v>
                </c:pt>
                <c:pt idx="32">
                  <c:v>38.75</c:v>
                </c:pt>
                <c:pt idx="33">
                  <c:v>32.07</c:v>
                </c:pt>
                <c:pt idx="34">
                  <c:v>30.48</c:v>
                </c:pt>
                <c:pt idx="35">
                  <c:v>28.02</c:v>
                </c:pt>
                <c:pt idx="36">
                  <c:v>34.67</c:v>
                </c:pt>
                <c:pt idx="37">
                  <c:v>26.25</c:v>
                </c:pt>
                <c:pt idx="38">
                  <c:v>41.52</c:v>
                </c:pt>
                <c:pt idx="39">
                  <c:v>32.15</c:v>
                </c:pt>
                <c:pt idx="40">
                  <c:v>21.01</c:v>
                </c:pt>
                <c:pt idx="41">
                  <c:v>39.54</c:v>
                </c:pt>
                <c:pt idx="42">
                  <c:v>30.82</c:v>
                </c:pt>
                <c:pt idx="43">
                  <c:v>21.36</c:v>
                </c:pt>
                <c:pt idx="44">
                  <c:v>26.02</c:v>
                </c:pt>
                <c:pt idx="45">
                  <c:v>39.66</c:v>
                </c:pt>
                <c:pt idx="46">
                  <c:v>28.77</c:v>
                </c:pt>
                <c:pt idx="47">
                  <c:v>28.64</c:v>
                </c:pt>
                <c:pt idx="48">
                  <c:v>29.62</c:v>
                </c:pt>
                <c:pt idx="49">
                  <c:v>30.26</c:v>
                </c:pt>
                <c:pt idx="50">
                  <c:v>32.05</c:v>
                </c:pt>
                <c:pt idx="51">
                  <c:v>40.9</c:v>
                </c:pt>
                <c:pt idx="52">
                  <c:v>39.33</c:v>
                </c:pt>
                <c:pt idx="53">
                  <c:v>36.13</c:v>
                </c:pt>
                <c:pt idx="54">
                  <c:v>38.52</c:v>
                </c:pt>
                <c:pt idx="55">
                  <c:v>39.65</c:v>
                </c:pt>
                <c:pt idx="56">
                  <c:v>36.52</c:v>
                </c:pt>
                <c:pt idx="57">
                  <c:v>47.03</c:v>
                </c:pt>
                <c:pt idx="58">
                  <c:v>31.61</c:v>
                </c:pt>
                <c:pt idx="59">
                  <c:v>26.07</c:v>
                </c:pt>
                <c:pt idx="60">
                  <c:v>28.91</c:v>
                </c:pt>
                <c:pt idx="61">
                  <c:v>38.03</c:v>
                </c:pt>
                <c:pt idx="62">
                  <c:v>31.82</c:v>
                </c:pt>
                <c:pt idx="63">
                  <c:v>20.0</c:v>
                </c:pt>
                <c:pt idx="64">
                  <c:v>36.21</c:v>
                </c:pt>
                <c:pt idx="65">
                  <c:v>21.98</c:v>
                </c:pt>
                <c:pt idx="66">
                  <c:v>17.07</c:v>
                </c:pt>
                <c:pt idx="67">
                  <c:v>28.28</c:v>
                </c:pt>
                <c:pt idx="68">
                  <c:v>28.84</c:v>
                </c:pt>
                <c:pt idx="69">
                  <c:v>36.31</c:v>
                </c:pt>
                <c:pt idx="70">
                  <c:v>35.2</c:v>
                </c:pt>
                <c:pt idx="71">
                  <c:v>42.88</c:v>
                </c:pt>
                <c:pt idx="72">
                  <c:v>27.04</c:v>
                </c:pt>
                <c:pt idx="73">
                  <c:v>28.32</c:v>
                </c:pt>
                <c:pt idx="74">
                  <c:v>28.42</c:v>
                </c:pt>
                <c:pt idx="75">
                  <c:v>33.96</c:v>
                </c:pt>
                <c:pt idx="76">
                  <c:v>21.85</c:v>
                </c:pt>
                <c:pt idx="77">
                  <c:v>21.82</c:v>
                </c:pt>
                <c:pt idx="78">
                  <c:v>28.31</c:v>
                </c:pt>
                <c:pt idx="79">
                  <c:v>32.43</c:v>
                </c:pt>
                <c:pt idx="80">
                  <c:v>33.63</c:v>
                </c:pt>
                <c:pt idx="81">
                  <c:v>28.32</c:v>
                </c:pt>
                <c:pt idx="82">
                  <c:v>36.02</c:v>
                </c:pt>
                <c:pt idx="83">
                  <c:v>45.18</c:v>
                </c:pt>
                <c:pt idx="84">
                  <c:v>35.67</c:v>
                </c:pt>
                <c:pt idx="85">
                  <c:v>31.61</c:v>
                </c:pt>
                <c:pt idx="86">
                  <c:v>30.01</c:v>
                </c:pt>
                <c:pt idx="87">
                  <c:v>37.15</c:v>
                </c:pt>
                <c:pt idx="88">
                  <c:v>31.36</c:v>
                </c:pt>
                <c:pt idx="89">
                  <c:v>31.84</c:v>
                </c:pt>
                <c:pt idx="90">
                  <c:v>25.09</c:v>
                </c:pt>
                <c:pt idx="91">
                  <c:v>31.3</c:v>
                </c:pt>
                <c:pt idx="92">
                  <c:v>44.8</c:v>
                </c:pt>
                <c:pt idx="93">
                  <c:v>41.17</c:v>
                </c:pt>
                <c:pt idx="94">
                  <c:v>41.78</c:v>
                </c:pt>
                <c:pt idx="95">
                  <c:v>28.5</c:v>
                </c:pt>
                <c:pt idx="96">
                  <c:v>42.58</c:v>
                </c:pt>
                <c:pt idx="97">
                  <c:v>36.97</c:v>
                </c:pt>
                <c:pt idx="98">
                  <c:v>21.99</c:v>
                </c:pt>
                <c:pt idx="99">
                  <c:v>29.14</c:v>
                </c:pt>
                <c:pt idx="100">
                  <c:v>43.93</c:v>
                </c:pt>
                <c:pt idx="101">
                  <c:v>39.77</c:v>
                </c:pt>
                <c:pt idx="102">
                  <c:v>33.51</c:v>
                </c:pt>
                <c:pt idx="103">
                  <c:v>55.88</c:v>
                </c:pt>
                <c:pt idx="104">
                  <c:v>28.2</c:v>
                </c:pt>
                <c:pt idx="105">
                  <c:v>31.74</c:v>
                </c:pt>
                <c:pt idx="106">
                  <c:v>27.15</c:v>
                </c:pt>
                <c:pt idx="107">
                  <c:v>28.53</c:v>
                </c:pt>
                <c:pt idx="108">
                  <c:v>37.7</c:v>
                </c:pt>
                <c:pt idx="109">
                  <c:v>27.15</c:v>
                </c:pt>
                <c:pt idx="110">
                  <c:v>26.14</c:v>
                </c:pt>
                <c:pt idx="111">
                  <c:v>29.76</c:v>
                </c:pt>
                <c:pt idx="112">
                  <c:v>29.25</c:v>
                </c:pt>
                <c:pt idx="113">
                  <c:v>31.57</c:v>
                </c:pt>
                <c:pt idx="114">
                  <c:v>33.8</c:v>
                </c:pt>
                <c:pt idx="115">
                  <c:v>28.05</c:v>
                </c:pt>
                <c:pt idx="116">
                  <c:v>33.38</c:v>
                </c:pt>
                <c:pt idx="117">
                  <c:v>41.71</c:v>
                </c:pt>
                <c:pt idx="118">
                  <c:v>49.43</c:v>
                </c:pt>
                <c:pt idx="119">
                  <c:v>38.81</c:v>
                </c:pt>
              </c:numCache>
            </c:numRef>
          </c:val>
        </c:ser>
        <c:marker val="1"/>
        <c:axId val="574451880"/>
        <c:axId val="603765160"/>
      </c:lineChart>
      <c:catAx>
        <c:axId val="574451880"/>
        <c:scaling>
          <c:orientation val="minMax"/>
        </c:scaling>
        <c:axPos val="b"/>
        <c:numFmt formatCode="General" sourceLinked="1"/>
        <c:maj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603765160"/>
        <c:crosses val="autoZero"/>
        <c:lblAlgn val="ctr"/>
        <c:lblOffset val="100"/>
        <c:tickLblSkip val="20"/>
        <c:tickMarkSkip val="10"/>
      </c:catAx>
      <c:valAx>
        <c:axId val="603765160"/>
        <c:scaling>
          <c:orientation val="minMax"/>
        </c:scaling>
        <c:axPos val="l"/>
        <c:majorGridlines>
          <c:spPr>
            <a:ln w="3175">
              <a:solidFill>
                <a:srgbClr val="808080"/>
              </a:solidFill>
              <a:prstDash val="solid"/>
            </a:ln>
          </c:spPr>
        </c:majorGridlines>
        <c:numFmt formatCode="General" sourceLinked="1"/>
        <c:majorTickMark val="in"/>
        <c:min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574451880"/>
        <c:crosses val="autoZero"/>
        <c:crossBetween val="between"/>
      </c:valAx>
      <c:spPr>
        <a:solidFill>
          <a:srgbClr val="FFFFFF"/>
        </a:solidFill>
        <a:ln w="25400">
          <a:noFill/>
        </a:ln>
      </c:spPr>
    </c:plotArea>
    <c:plotVisOnly val="1"/>
    <c:dispBlanksAs val="gap"/>
  </c:chart>
  <c:spPr>
    <a:solidFill>
      <a:srgbClr val="FFFFFF"/>
    </a:solidFill>
    <a:ln w="12700">
      <a:solidFill>
        <a:srgbClr val="00000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600" b="1" i="0" u="none" strike="noStrike" baseline="0">
                <a:solidFill>
                  <a:srgbClr val="000000"/>
                </a:solidFill>
                <a:latin typeface="Calibri"/>
                <a:ea typeface="Calibri"/>
                <a:cs typeface="Calibri"/>
              </a:defRPr>
            </a:pPr>
            <a:r>
              <a:rPr lang="en-US" sz="4000" dirty="0"/>
              <a:t>Des Moines Annual Precipitation (inches)</a:t>
            </a:r>
          </a:p>
        </c:rich>
      </c:tx>
      <c:layout>
        <c:manualLayout>
          <c:xMode val="edge"/>
          <c:yMode val="edge"/>
          <c:x val="0.147222222222222"/>
          <c:y val="0.00102431886279701"/>
        </c:manualLayout>
      </c:layout>
      <c:spPr>
        <a:noFill/>
        <a:ln w="25400">
          <a:noFill/>
        </a:ln>
      </c:spPr>
    </c:title>
    <c:plotArea>
      <c:layout>
        <c:manualLayout>
          <c:layoutTarget val="inner"/>
          <c:xMode val="edge"/>
          <c:yMode val="edge"/>
          <c:x val="0.0875"/>
          <c:y val="0.349229844610132"/>
          <c:w val="0.880555555555555"/>
          <c:h val="0.486111111111111"/>
        </c:manualLayout>
      </c:layout>
      <c:lineChart>
        <c:grouping val="standard"/>
        <c:ser>
          <c:idx val="0"/>
          <c:order val="0"/>
          <c:tx>
            <c:v>Des Moines Precipitation</c:v>
          </c:tx>
          <c:spPr>
            <a:ln w="3175">
              <a:solidFill>
                <a:srgbClr val="000000"/>
              </a:solidFill>
              <a:prstDash val="solid"/>
            </a:ln>
          </c:spPr>
          <c:marker>
            <c:symbol val="diamond"/>
            <c:size val="6"/>
            <c:spPr>
              <a:solidFill>
                <a:srgbClr val="008000"/>
              </a:solidFill>
              <a:ln>
                <a:solidFill>
                  <a:srgbClr val="008000"/>
                </a:solidFill>
                <a:prstDash val="solid"/>
              </a:ln>
            </c:spPr>
          </c:marker>
          <c:trendline>
            <c:trendlineType val="linear"/>
          </c:trendline>
          <c:trendline>
            <c:spPr>
              <a:ln w="25400"/>
            </c:spPr>
            <c:trendlineType val="linear"/>
          </c:trendline>
          <c:cat>
            <c:numRef>
              <c:f>'My first worksheet'!$A$8:$A$127</c:f>
              <c:numCache>
                <c:formatCode>General</c:formatCode>
                <c:ptCount val="120"/>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numCache>
            </c:numRef>
          </c:cat>
          <c:val>
            <c:numRef>
              <c:f>'My first worksheet'!$N$8:$N$127</c:f>
              <c:numCache>
                <c:formatCode>General</c:formatCode>
                <c:ptCount val="120"/>
                <c:pt idx="3">
                  <c:v>27.12</c:v>
                </c:pt>
                <c:pt idx="4">
                  <c:v>21.43</c:v>
                </c:pt>
                <c:pt idx="5">
                  <c:v>27.87</c:v>
                </c:pt>
                <c:pt idx="6">
                  <c:v>39.29</c:v>
                </c:pt>
                <c:pt idx="7">
                  <c:v>28.79</c:v>
                </c:pt>
                <c:pt idx="8">
                  <c:v>30.7</c:v>
                </c:pt>
                <c:pt idx="9">
                  <c:v>30.83</c:v>
                </c:pt>
                <c:pt idx="10">
                  <c:v>42.69</c:v>
                </c:pt>
                <c:pt idx="11">
                  <c:v>21.68</c:v>
                </c:pt>
                <c:pt idx="12">
                  <c:v>45.77</c:v>
                </c:pt>
                <c:pt idx="13">
                  <c:v>33.31</c:v>
                </c:pt>
                <c:pt idx="14">
                  <c:v>30.15</c:v>
                </c:pt>
                <c:pt idx="15">
                  <c:v>40.53</c:v>
                </c:pt>
                <c:pt idx="16">
                  <c:v>31.4</c:v>
                </c:pt>
                <c:pt idx="17">
                  <c:v>35.32</c:v>
                </c:pt>
                <c:pt idx="18">
                  <c:v>38.27</c:v>
                </c:pt>
                <c:pt idx="19">
                  <c:v>37.77</c:v>
                </c:pt>
                <c:pt idx="20">
                  <c:v>20.02</c:v>
                </c:pt>
                <c:pt idx="21">
                  <c:v>33.75</c:v>
                </c:pt>
                <c:pt idx="22">
                  <c:v>33.39</c:v>
                </c:pt>
                <c:pt idx="23">
                  <c:v>30.01</c:v>
                </c:pt>
                <c:pt idx="24">
                  <c:v>39.57</c:v>
                </c:pt>
                <c:pt idx="25">
                  <c:v>39.01</c:v>
                </c:pt>
                <c:pt idx="26">
                  <c:v>24.36</c:v>
                </c:pt>
                <c:pt idx="27">
                  <c:v>30.51</c:v>
                </c:pt>
                <c:pt idx="28">
                  <c:v>30.2</c:v>
                </c:pt>
                <c:pt idx="29">
                  <c:v>42.54</c:v>
                </c:pt>
                <c:pt idx="30">
                  <c:v>32.32</c:v>
                </c:pt>
                <c:pt idx="31">
                  <c:v>35.34</c:v>
                </c:pt>
                <c:pt idx="32">
                  <c:v>38.75</c:v>
                </c:pt>
                <c:pt idx="33">
                  <c:v>32.07</c:v>
                </c:pt>
                <c:pt idx="34">
                  <c:v>30.48</c:v>
                </c:pt>
                <c:pt idx="35">
                  <c:v>28.02</c:v>
                </c:pt>
                <c:pt idx="36">
                  <c:v>34.67</c:v>
                </c:pt>
                <c:pt idx="37">
                  <c:v>26.25</c:v>
                </c:pt>
                <c:pt idx="38">
                  <c:v>41.52</c:v>
                </c:pt>
                <c:pt idx="39">
                  <c:v>32.15</c:v>
                </c:pt>
                <c:pt idx="40">
                  <c:v>21.01</c:v>
                </c:pt>
                <c:pt idx="41">
                  <c:v>39.54</c:v>
                </c:pt>
                <c:pt idx="42">
                  <c:v>30.82</c:v>
                </c:pt>
                <c:pt idx="43">
                  <c:v>21.36</c:v>
                </c:pt>
                <c:pt idx="44">
                  <c:v>26.02</c:v>
                </c:pt>
                <c:pt idx="45">
                  <c:v>39.66</c:v>
                </c:pt>
                <c:pt idx="46">
                  <c:v>28.77</c:v>
                </c:pt>
                <c:pt idx="47">
                  <c:v>28.64</c:v>
                </c:pt>
                <c:pt idx="48">
                  <c:v>29.62</c:v>
                </c:pt>
                <c:pt idx="49">
                  <c:v>30.26</c:v>
                </c:pt>
                <c:pt idx="50">
                  <c:v>32.05</c:v>
                </c:pt>
                <c:pt idx="51">
                  <c:v>40.9</c:v>
                </c:pt>
                <c:pt idx="52">
                  <c:v>39.33</c:v>
                </c:pt>
                <c:pt idx="53">
                  <c:v>36.13</c:v>
                </c:pt>
                <c:pt idx="54">
                  <c:v>38.52</c:v>
                </c:pt>
                <c:pt idx="55">
                  <c:v>39.65</c:v>
                </c:pt>
                <c:pt idx="56">
                  <c:v>36.52</c:v>
                </c:pt>
                <c:pt idx="57">
                  <c:v>47.03</c:v>
                </c:pt>
                <c:pt idx="58">
                  <c:v>31.61</c:v>
                </c:pt>
                <c:pt idx="59">
                  <c:v>26.07</c:v>
                </c:pt>
                <c:pt idx="60">
                  <c:v>28.91</c:v>
                </c:pt>
                <c:pt idx="61">
                  <c:v>38.03</c:v>
                </c:pt>
                <c:pt idx="62">
                  <c:v>31.82</c:v>
                </c:pt>
                <c:pt idx="63">
                  <c:v>20.0</c:v>
                </c:pt>
                <c:pt idx="64">
                  <c:v>36.21</c:v>
                </c:pt>
                <c:pt idx="65">
                  <c:v>21.98</c:v>
                </c:pt>
                <c:pt idx="66">
                  <c:v>17.07</c:v>
                </c:pt>
                <c:pt idx="67">
                  <c:v>28.28</c:v>
                </c:pt>
                <c:pt idx="68">
                  <c:v>28.84</c:v>
                </c:pt>
                <c:pt idx="69">
                  <c:v>36.31</c:v>
                </c:pt>
                <c:pt idx="70">
                  <c:v>35.2</c:v>
                </c:pt>
                <c:pt idx="71">
                  <c:v>42.88</c:v>
                </c:pt>
                <c:pt idx="72">
                  <c:v>27.04</c:v>
                </c:pt>
                <c:pt idx="73">
                  <c:v>28.32</c:v>
                </c:pt>
                <c:pt idx="74">
                  <c:v>28.42</c:v>
                </c:pt>
                <c:pt idx="75">
                  <c:v>33.96</c:v>
                </c:pt>
                <c:pt idx="76">
                  <c:v>21.85</c:v>
                </c:pt>
                <c:pt idx="77">
                  <c:v>21.82</c:v>
                </c:pt>
                <c:pt idx="78">
                  <c:v>28.31</c:v>
                </c:pt>
                <c:pt idx="79">
                  <c:v>32.43</c:v>
                </c:pt>
                <c:pt idx="80">
                  <c:v>33.63</c:v>
                </c:pt>
                <c:pt idx="81">
                  <c:v>28.32</c:v>
                </c:pt>
                <c:pt idx="82">
                  <c:v>36.02</c:v>
                </c:pt>
                <c:pt idx="83">
                  <c:v>45.18</c:v>
                </c:pt>
                <c:pt idx="84">
                  <c:v>35.67</c:v>
                </c:pt>
                <c:pt idx="85">
                  <c:v>31.61</c:v>
                </c:pt>
                <c:pt idx="86">
                  <c:v>30.01</c:v>
                </c:pt>
                <c:pt idx="87">
                  <c:v>37.15</c:v>
                </c:pt>
                <c:pt idx="88">
                  <c:v>31.36</c:v>
                </c:pt>
                <c:pt idx="89">
                  <c:v>31.84</c:v>
                </c:pt>
                <c:pt idx="90">
                  <c:v>25.09</c:v>
                </c:pt>
                <c:pt idx="91">
                  <c:v>31.3</c:v>
                </c:pt>
                <c:pt idx="92">
                  <c:v>44.8</c:v>
                </c:pt>
                <c:pt idx="93">
                  <c:v>41.17</c:v>
                </c:pt>
                <c:pt idx="94">
                  <c:v>41.78</c:v>
                </c:pt>
                <c:pt idx="95">
                  <c:v>28.5</c:v>
                </c:pt>
                <c:pt idx="96">
                  <c:v>42.58</c:v>
                </c:pt>
                <c:pt idx="97">
                  <c:v>36.97</c:v>
                </c:pt>
                <c:pt idx="98">
                  <c:v>21.99</c:v>
                </c:pt>
                <c:pt idx="99">
                  <c:v>29.14</c:v>
                </c:pt>
                <c:pt idx="100">
                  <c:v>43.93</c:v>
                </c:pt>
                <c:pt idx="101">
                  <c:v>39.77</c:v>
                </c:pt>
                <c:pt idx="102">
                  <c:v>33.51</c:v>
                </c:pt>
                <c:pt idx="103">
                  <c:v>55.88</c:v>
                </c:pt>
                <c:pt idx="104">
                  <c:v>28.2</c:v>
                </c:pt>
                <c:pt idx="105">
                  <c:v>31.74</c:v>
                </c:pt>
                <c:pt idx="106">
                  <c:v>27.15</c:v>
                </c:pt>
                <c:pt idx="107">
                  <c:v>28.53</c:v>
                </c:pt>
                <c:pt idx="108">
                  <c:v>37.7</c:v>
                </c:pt>
                <c:pt idx="109">
                  <c:v>27.15</c:v>
                </c:pt>
                <c:pt idx="110">
                  <c:v>26.14</c:v>
                </c:pt>
                <c:pt idx="111">
                  <c:v>29.76</c:v>
                </c:pt>
                <c:pt idx="112">
                  <c:v>29.25</c:v>
                </c:pt>
                <c:pt idx="113">
                  <c:v>31.57</c:v>
                </c:pt>
                <c:pt idx="114">
                  <c:v>33.8</c:v>
                </c:pt>
                <c:pt idx="115">
                  <c:v>28.05</c:v>
                </c:pt>
                <c:pt idx="116">
                  <c:v>33.38</c:v>
                </c:pt>
                <c:pt idx="117">
                  <c:v>41.71</c:v>
                </c:pt>
                <c:pt idx="118">
                  <c:v>49.43</c:v>
                </c:pt>
                <c:pt idx="119">
                  <c:v>38.81</c:v>
                </c:pt>
              </c:numCache>
            </c:numRef>
          </c:val>
        </c:ser>
        <c:marker val="1"/>
        <c:axId val="518669976"/>
        <c:axId val="69101688"/>
      </c:lineChart>
      <c:catAx>
        <c:axId val="518669976"/>
        <c:scaling>
          <c:orientation val="minMax"/>
        </c:scaling>
        <c:axPos val="b"/>
        <c:numFmt formatCode="General" sourceLinked="1"/>
        <c:maj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69101688"/>
        <c:crosses val="autoZero"/>
        <c:lblAlgn val="ctr"/>
        <c:lblOffset val="100"/>
        <c:tickLblSkip val="20"/>
        <c:tickMarkSkip val="10"/>
      </c:catAx>
      <c:valAx>
        <c:axId val="69101688"/>
        <c:scaling>
          <c:orientation val="minMax"/>
        </c:scaling>
        <c:axPos val="l"/>
        <c:majorGridlines>
          <c:spPr>
            <a:ln w="3175">
              <a:solidFill>
                <a:srgbClr val="808080"/>
              </a:solidFill>
              <a:prstDash val="solid"/>
            </a:ln>
          </c:spPr>
        </c:majorGridlines>
        <c:numFmt formatCode="General" sourceLinked="1"/>
        <c:majorTickMark val="in"/>
        <c:min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518669976"/>
        <c:crosses val="autoZero"/>
        <c:crossBetween val="between"/>
      </c:valAx>
      <c:spPr>
        <a:solidFill>
          <a:srgbClr val="FFFFFF"/>
        </a:solidFill>
        <a:ln w="25400">
          <a:noFill/>
        </a:ln>
      </c:spPr>
    </c:plotArea>
    <c:plotVisOnly val="1"/>
    <c:dispBlanksAs val="gap"/>
  </c:chart>
  <c:spPr>
    <a:solidFill>
      <a:srgbClr val="FFFFFF"/>
    </a:solidFill>
    <a:ln w="12700">
      <a:solidFill>
        <a:srgbClr val="00000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5"/>
  <c:chart>
    <c:title>
      <c:tx>
        <c:rich>
          <a:bodyPr/>
          <a:lstStyle/>
          <a:p>
            <a:pPr>
              <a:defRPr/>
            </a:pPr>
            <a:r>
              <a:rPr lang="en-US" sz="2000"/>
              <a:t>Des Moines Precipitation </a:t>
            </a:r>
          </a:p>
          <a:p>
            <a:pPr>
              <a:defRPr/>
            </a:pPr>
            <a:r>
              <a:rPr lang="en-US" sz="1400"/>
              <a:t>Days per Year</a:t>
            </a:r>
            <a:r>
              <a:rPr lang="en-US" sz="1400" baseline="0"/>
              <a:t> </a:t>
            </a:r>
            <a:r>
              <a:rPr lang="en-US" sz="1400"/>
              <a:t>with More than 1.25 inches</a:t>
            </a:r>
          </a:p>
        </c:rich>
      </c:tx>
      <c:layout/>
    </c:title>
    <c:plotArea>
      <c:layout/>
      <c:scatterChart>
        <c:scatterStyle val="lineMarker"/>
        <c:ser>
          <c:idx val="0"/>
          <c:order val="0"/>
          <c:trendline>
            <c:trendlineType val="linear"/>
          </c:trendline>
          <c:xVal>
            <c:numRef>
              <c:f>Sheet1!$A$5:$A$125</c:f>
              <c:numCache>
                <c:formatCode>General</c:formatCode>
                <c:ptCount val="121"/>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numCache>
            </c:numRef>
          </c:xVal>
          <c:yVal>
            <c:numRef>
              <c:f>Sheet1!$B$5:$B$125</c:f>
              <c:numCache>
                <c:formatCode>General</c:formatCode>
                <c:ptCount val="121"/>
                <c:pt idx="3">
                  <c:v>3.0</c:v>
                </c:pt>
                <c:pt idx="4">
                  <c:v>1.0</c:v>
                </c:pt>
                <c:pt idx="5">
                  <c:v>5.0</c:v>
                </c:pt>
                <c:pt idx="6">
                  <c:v>7.0</c:v>
                </c:pt>
                <c:pt idx="7">
                  <c:v>2.0</c:v>
                </c:pt>
                <c:pt idx="8">
                  <c:v>2.0</c:v>
                </c:pt>
                <c:pt idx="9">
                  <c:v>1.0</c:v>
                </c:pt>
                <c:pt idx="10">
                  <c:v>9.0</c:v>
                </c:pt>
                <c:pt idx="11">
                  <c:v>1.0</c:v>
                </c:pt>
                <c:pt idx="12">
                  <c:v>6.0</c:v>
                </c:pt>
                <c:pt idx="13">
                  <c:v>7.0</c:v>
                </c:pt>
                <c:pt idx="14">
                  <c:v>4.0</c:v>
                </c:pt>
                <c:pt idx="15">
                  <c:v>6.0</c:v>
                </c:pt>
                <c:pt idx="16">
                  <c:v>2.0</c:v>
                </c:pt>
                <c:pt idx="17">
                  <c:v>4.0</c:v>
                </c:pt>
                <c:pt idx="18">
                  <c:v>4.0</c:v>
                </c:pt>
                <c:pt idx="19">
                  <c:v>3.0</c:v>
                </c:pt>
                <c:pt idx="20">
                  <c:v>2.0</c:v>
                </c:pt>
                <c:pt idx="21">
                  <c:v>5.0</c:v>
                </c:pt>
                <c:pt idx="22">
                  <c:v>4.0</c:v>
                </c:pt>
                <c:pt idx="23">
                  <c:v>4.0</c:v>
                </c:pt>
                <c:pt idx="24">
                  <c:v>9.0</c:v>
                </c:pt>
                <c:pt idx="25">
                  <c:v>4.0</c:v>
                </c:pt>
                <c:pt idx="26">
                  <c:v>2.0</c:v>
                </c:pt>
                <c:pt idx="27">
                  <c:v>3.0</c:v>
                </c:pt>
                <c:pt idx="28">
                  <c:v>6.0</c:v>
                </c:pt>
                <c:pt idx="29">
                  <c:v>8.0</c:v>
                </c:pt>
                <c:pt idx="30">
                  <c:v>4.0</c:v>
                </c:pt>
                <c:pt idx="31">
                  <c:v>5.0</c:v>
                </c:pt>
                <c:pt idx="32">
                  <c:v>7.0</c:v>
                </c:pt>
                <c:pt idx="33">
                  <c:v>3.0</c:v>
                </c:pt>
                <c:pt idx="34">
                  <c:v>2.0</c:v>
                </c:pt>
                <c:pt idx="35">
                  <c:v>4.0</c:v>
                </c:pt>
                <c:pt idx="36">
                  <c:v>7.0</c:v>
                </c:pt>
                <c:pt idx="37">
                  <c:v>1.0</c:v>
                </c:pt>
                <c:pt idx="38">
                  <c:v>5.0</c:v>
                </c:pt>
                <c:pt idx="39">
                  <c:v>1.0</c:v>
                </c:pt>
                <c:pt idx="40">
                  <c:v>2.0</c:v>
                </c:pt>
                <c:pt idx="41">
                  <c:v>7.0</c:v>
                </c:pt>
                <c:pt idx="42">
                  <c:v>4.0</c:v>
                </c:pt>
                <c:pt idx="43">
                  <c:v>2.0</c:v>
                </c:pt>
                <c:pt idx="44">
                  <c:v>1.0</c:v>
                </c:pt>
                <c:pt idx="45">
                  <c:v>7.0</c:v>
                </c:pt>
                <c:pt idx="46">
                  <c:v>3.0</c:v>
                </c:pt>
                <c:pt idx="47">
                  <c:v>2.0</c:v>
                </c:pt>
                <c:pt idx="48">
                  <c:v>4.0</c:v>
                </c:pt>
                <c:pt idx="49">
                  <c:v>5.0</c:v>
                </c:pt>
                <c:pt idx="50">
                  <c:v>4.0</c:v>
                </c:pt>
                <c:pt idx="51">
                  <c:v>8.0</c:v>
                </c:pt>
                <c:pt idx="52">
                  <c:v>7.0</c:v>
                </c:pt>
                <c:pt idx="53">
                  <c:v>7.0</c:v>
                </c:pt>
                <c:pt idx="54">
                  <c:v>6.0</c:v>
                </c:pt>
                <c:pt idx="55">
                  <c:v>4.0</c:v>
                </c:pt>
                <c:pt idx="56">
                  <c:v>5.0</c:v>
                </c:pt>
                <c:pt idx="57">
                  <c:v>8.0</c:v>
                </c:pt>
                <c:pt idx="58">
                  <c:v>5.0</c:v>
                </c:pt>
                <c:pt idx="59">
                  <c:v>0.0</c:v>
                </c:pt>
                <c:pt idx="60">
                  <c:v>4.0</c:v>
                </c:pt>
                <c:pt idx="61">
                  <c:v>3.0</c:v>
                </c:pt>
                <c:pt idx="62">
                  <c:v>5.0</c:v>
                </c:pt>
                <c:pt idx="63">
                  <c:v>3.0</c:v>
                </c:pt>
                <c:pt idx="64">
                  <c:v>4.0</c:v>
                </c:pt>
                <c:pt idx="65">
                  <c:v>2.0</c:v>
                </c:pt>
                <c:pt idx="66">
                  <c:v>0.0</c:v>
                </c:pt>
                <c:pt idx="67">
                  <c:v>0.0</c:v>
                </c:pt>
                <c:pt idx="68">
                  <c:v>7.0</c:v>
                </c:pt>
                <c:pt idx="69">
                  <c:v>4.0</c:v>
                </c:pt>
                <c:pt idx="70">
                  <c:v>6.0</c:v>
                </c:pt>
                <c:pt idx="71">
                  <c:v>9.0</c:v>
                </c:pt>
                <c:pt idx="72">
                  <c:v>3.0</c:v>
                </c:pt>
                <c:pt idx="73">
                  <c:v>3.0</c:v>
                </c:pt>
                <c:pt idx="74">
                  <c:v>3.0</c:v>
                </c:pt>
                <c:pt idx="75">
                  <c:v>2.0</c:v>
                </c:pt>
                <c:pt idx="76">
                  <c:v>2.0</c:v>
                </c:pt>
                <c:pt idx="77">
                  <c:v>3.0</c:v>
                </c:pt>
                <c:pt idx="78">
                  <c:v>4.0</c:v>
                </c:pt>
                <c:pt idx="79">
                  <c:v>5.0</c:v>
                </c:pt>
                <c:pt idx="80">
                  <c:v>6.0</c:v>
                </c:pt>
                <c:pt idx="81">
                  <c:v>4.0</c:v>
                </c:pt>
                <c:pt idx="82">
                  <c:v>6.0</c:v>
                </c:pt>
                <c:pt idx="83">
                  <c:v>10.0</c:v>
                </c:pt>
                <c:pt idx="84">
                  <c:v>3.0</c:v>
                </c:pt>
                <c:pt idx="85">
                  <c:v>3.0</c:v>
                </c:pt>
                <c:pt idx="86">
                  <c:v>8.0</c:v>
                </c:pt>
                <c:pt idx="87">
                  <c:v>4.0</c:v>
                </c:pt>
                <c:pt idx="88">
                  <c:v>4.0</c:v>
                </c:pt>
                <c:pt idx="89">
                  <c:v>3.0</c:v>
                </c:pt>
                <c:pt idx="90">
                  <c:v>2.0</c:v>
                </c:pt>
                <c:pt idx="91">
                  <c:v>3.0</c:v>
                </c:pt>
                <c:pt idx="92">
                  <c:v>9.0</c:v>
                </c:pt>
                <c:pt idx="93">
                  <c:v>4.0</c:v>
                </c:pt>
                <c:pt idx="94">
                  <c:v>7.0</c:v>
                </c:pt>
                <c:pt idx="95">
                  <c:v>4.0</c:v>
                </c:pt>
                <c:pt idx="96">
                  <c:v>6.0</c:v>
                </c:pt>
                <c:pt idx="97">
                  <c:v>8.0</c:v>
                </c:pt>
                <c:pt idx="98">
                  <c:v>5.0</c:v>
                </c:pt>
                <c:pt idx="99">
                  <c:v>6.0</c:v>
                </c:pt>
                <c:pt idx="100">
                  <c:v>6.0</c:v>
                </c:pt>
                <c:pt idx="101">
                  <c:v>5.0</c:v>
                </c:pt>
                <c:pt idx="102">
                  <c:v>4.0</c:v>
                </c:pt>
                <c:pt idx="103">
                  <c:v>9.0</c:v>
                </c:pt>
                <c:pt idx="104">
                  <c:v>2.0</c:v>
                </c:pt>
                <c:pt idx="105">
                  <c:v>3.0</c:v>
                </c:pt>
                <c:pt idx="106">
                  <c:v>5.0</c:v>
                </c:pt>
                <c:pt idx="107">
                  <c:v>4.0</c:v>
                </c:pt>
                <c:pt idx="108">
                  <c:v>6.0</c:v>
                </c:pt>
                <c:pt idx="109">
                  <c:v>2.0</c:v>
                </c:pt>
                <c:pt idx="110">
                  <c:v>3.0</c:v>
                </c:pt>
                <c:pt idx="111">
                  <c:v>2.0</c:v>
                </c:pt>
                <c:pt idx="112">
                  <c:v>8.0</c:v>
                </c:pt>
                <c:pt idx="113">
                  <c:v>4.0</c:v>
                </c:pt>
                <c:pt idx="114">
                  <c:v>4.0</c:v>
                </c:pt>
                <c:pt idx="115">
                  <c:v>5.0</c:v>
                </c:pt>
                <c:pt idx="116">
                  <c:v>4.0</c:v>
                </c:pt>
                <c:pt idx="117">
                  <c:v>10.0</c:v>
                </c:pt>
                <c:pt idx="118">
                  <c:v>9.0</c:v>
                </c:pt>
                <c:pt idx="119">
                  <c:v>3.0</c:v>
                </c:pt>
                <c:pt idx="120">
                  <c:v>11.0</c:v>
                </c:pt>
              </c:numCache>
            </c:numRef>
          </c:yVal>
        </c:ser>
        <c:axId val="494629288"/>
        <c:axId val="532954728"/>
      </c:scatterChart>
      <c:valAx>
        <c:axId val="494629288"/>
        <c:scaling>
          <c:orientation val="minMax"/>
        </c:scaling>
        <c:axPos val="b"/>
        <c:numFmt formatCode="General" sourceLinked="1"/>
        <c:tickLblPos val="nextTo"/>
        <c:crossAx val="532954728"/>
        <c:crosses val="autoZero"/>
        <c:crossBetween val="midCat"/>
      </c:valAx>
      <c:valAx>
        <c:axId val="532954728"/>
        <c:scaling>
          <c:orientation val="minMax"/>
        </c:scaling>
        <c:axPos val="l"/>
        <c:majorGridlines/>
        <c:numFmt formatCode="General" sourceLinked="1"/>
        <c:tickLblPos val="nextTo"/>
        <c:crossAx val="494629288"/>
        <c:crosses val="autoZero"/>
        <c:crossBetween val="midCat"/>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5"/>
  <c:chart>
    <c:title>
      <c:tx>
        <c:rich>
          <a:bodyPr/>
          <a:lstStyle/>
          <a:p>
            <a:pPr>
              <a:defRPr/>
            </a:pPr>
            <a:r>
              <a:rPr lang="en-US" sz="2000"/>
              <a:t>Des Moines Precipitation </a:t>
            </a:r>
          </a:p>
          <a:p>
            <a:pPr>
              <a:defRPr/>
            </a:pPr>
            <a:r>
              <a:rPr lang="en-US" sz="1400"/>
              <a:t>Days per Year</a:t>
            </a:r>
            <a:r>
              <a:rPr lang="en-US" sz="1400" baseline="0"/>
              <a:t> </a:t>
            </a:r>
            <a:r>
              <a:rPr lang="en-US" sz="1400"/>
              <a:t>with More than 1.25 inches</a:t>
            </a:r>
          </a:p>
        </c:rich>
      </c:tx>
      <c:layout/>
    </c:title>
    <c:plotArea>
      <c:layout/>
      <c:scatterChart>
        <c:scatterStyle val="lineMarker"/>
        <c:ser>
          <c:idx val="0"/>
          <c:order val="0"/>
          <c:trendline>
            <c:trendlineType val="linear"/>
          </c:trendline>
          <c:xVal>
            <c:numRef>
              <c:f>Sheet1!$A$5:$A$125</c:f>
              <c:numCache>
                <c:formatCode>General</c:formatCode>
                <c:ptCount val="121"/>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numCache>
            </c:numRef>
          </c:xVal>
          <c:yVal>
            <c:numRef>
              <c:f>Sheet1!$B$5:$B$125</c:f>
              <c:numCache>
                <c:formatCode>General</c:formatCode>
                <c:ptCount val="121"/>
                <c:pt idx="3">
                  <c:v>3.0</c:v>
                </c:pt>
                <c:pt idx="4">
                  <c:v>1.0</c:v>
                </c:pt>
                <c:pt idx="5">
                  <c:v>5.0</c:v>
                </c:pt>
                <c:pt idx="6">
                  <c:v>7.0</c:v>
                </c:pt>
                <c:pt idx="7">
                  <c:v>2.0</c:v>
                </c:pt>
                <c:pt idx="8">
                  <c:v>2.0</c:v>
                </c:pt>
                <c:pt idx="9">
                  <c:v>1.0</c:v>
                </c:pt>
                <c:pt idx="10">
                  <c:v>9.0</c:v>
                </c:pt>
                <c:pt idx="11">
                  <c:v>1.0</c:v>
                </c:pt>
                <c:pt idx="12">
                  <c:v>6.0</c:v>
                </c:pt>
                <c:pt idx="13">
                  <c:v>7.0</c:v>
                </c:pt>
                <c:pt idx="14">
                  <c:v>4.0</c:v>
                </c:pt>
                <c:pt idx="15">
                  <c:v>6.0</c:v>
                </c:pt>
                <c:pt idx="16">
                  <c:v>2.0</c:v>
                </c:pt>
                <c:pt idx="17">
                  <c:v>4.0</c:v>
                </c:pt>
                <c:pt idx="18">
                  <c:v>4.0</c:v>
                </c:pt>
                <c:pt idx="19">
                  <c:v>3.0</c:v>
                </c:pt>
                <c:pt idx="20">
                  <c:v>2.0</c:v>
                </c:pt>
                <c:pt idx="21">
                  <c:v>5.0</c:v>
                </c:pt>
                <c:pt idx="22">
                  <c:v>4.0</c:v>
                </c:pt>
                <c:pt idx="23">
                  <c:v>4.0</c:v>
                </c:pt>
                <c:pt idx="24">
                  <c:v>9.0</c:v>
                </c:pt>
                <c:pt idx="25">
                  <c:v>4.0</c:v>
                </c:pt>
                <c:pt idx="26">
                  <c:v>2.0</c:v>
                </c:pt>
                <c:pt idx="27">
                  <c:v>3.0</c:v>
                </c:pt>
                <c:pt idx="28">
                  <c:v>6.0</c:v>
                </c:pt>
                <c:pt idx="29">
                  <c:v>8.0</c:v>
                </c:pt>
                <c:pt idx="30">
                  <c:v>4.0</c:v>
                </c:pt>
                <c:pt idx="31">
                  <c:v>5.0</c:v>
                </c:pt>
                <c:pt idx="32">
                  <c:v>7.0</c:v>
                </c:pt>
                <c:pt idx="33">
                  <c:v>3.0</c:v>
                </c:pt>
                <c:pt idx="34">
                  <c:v>2.0</c:v>
                </c:pt>
                <c:pt idx="35">
                  <c:v>4.0</c:v>
                </c:pt>
                <c:pt idx="36">
                  <c:v>7.0</c:v>
                </c:pt>
                <c:pt idx="37">
                  <c:v>1.0</c:v>
                </c:pt>
                <c:pt idx="38">
                  <c:v>5.0</c:v>
                </c:pt>
                <c:pt idx="39">
                  <c:v>1.0</c:v>
                </c:pt>
                <c:pt idx="40">
                  <c:v>2.0</c:v>
                </c:pt>
                <c:pt idx="41">
                  <c:v>7.0</c:v>
                </c:pt>
                <c:pt idx="42">
                  <c:v>4.0</c:v>
                </c:pt>
                <c:pt idx="43">
                  <c:v>2.0</c:v>
                </c:pt>
                <c:pt idx="44">
                  <c:v>1.0</c:v>
                </c:pt>
                <c:pt idx="45">
                  <c:v>7.0</c:v>
                </c:pt>
                <c:pt idx="46">
                  <c:v>3.0</c:v>
                </c:pt>
                <c:pt idx="47">
                  <c:v>2.0</c:v>
                </c:pt>
                <c:pt idx="48">
                  <c:v>4.0</c:v>
                </c:pt>
                <c:pt idx="49">
                  <c:v>5.0</c:v>
                </c:pt>
                <c:pt idx="50">
                  <c:v>4.0</c:v>
                </c:pt>
                <c:pt idx="51">
                  <c:v>8.0</c:v>
                </c:pt>
                <c:pt idx="52">
                  <c:v>7.0</c:v>
                </c:pt>
                <c:pt idx="53">
                  <c:v>7.0</c:v>
                </c:pt>
                <c:pt idx="54">
                  <c:v>6.0</c:v>
                </c:pt>
                <c:pt idx="55">
                  <c:v>4.0</c:v>
                </c:pt>
                <c:pt idx="56">
                  <c:v>5.0</c:v>
                </c:pt>
                <c:pt idx="57">
                  <c:v>8.0</c:v>
                </c:pt>
                <c:pt idx="58">
                  <c:v>5.0</c:v>
                </c:pt>
                <c:pt idx="59">
                  <c:v>0.0</c:v>
                </c:pt>
                <c:pt idx="60">
                  <c:v>4.0</c:v>
                </c:pt>
                <c:pt idx="61">
                  <c:v>3.0</c:v>
                </c:pt>
                <c:pt idx="62">
                  <c:v>5.0</c:v>
                </c:pt>
                <c:pt idx="63">
                  <c:v>3.0</c:v>
                </c:pt>
                <c:pt idx="64">
                  <c:v>4.0</c:v>
                </c:pt>
                <c:pt idx="65">
                  <c:v>2.0</c:v>
                </c:pt>
                <c:pt idx="66">
                  <c:v>0.0</c:v>
                </c:pt>
                <c:pt idx="67">
                  <c:v>0.0</c:v>
                </c:pt>
                <c:pt idx="68">
                  <c:v>7.0</c:v>
                </c:pt>
                <c:pt idx="69">
                  <c:v>4.0</c:v>
                </c:pt>
                <c:pt idx="70">
                  <c:v>6.0</c:v>
                </c:pt>
                <c:pt idx="71">
                  <c:v>9.0</c:v>
                </c:pt>
                <c:pt idx="72">
                  <c:v>3.0</c:v>
                </c:pt>
                <c:pt idx="73">
                  <c:v>3.0</c:v>
                </c:pt>
                <c:pt idx="74">
                  <c:v>3.0</c:v>
                </c:pt>
                <c:pt idx="75">
                  <c:v>2.0</c:v>
                </c:pt>
                <c:pt idx="76">
                  <c:v>2.0</c:v>
                </c:pt>
                <c:pt idx="77">
                  <c:v>3.0</c:v>
                </c:pt>
                <c:pt idx="78">
                  <c:v>4.0</c:v>
                </c:pt>
                <c:pt idx="79">
                  <c:v>5.0</c:v>
                </c:pt>
                <c:pt idx="80">
                  <c:v>6.0</c:v>
                </c:pt>
                <c:pt idx="81">
                  <c:v>4.0</c:v>
                </c:pt>
                <c:pt idx="82">
                  <c:v>6.0</c:v>
                </c:pt>
                <c:pt idx="83">
                  <c:v>10.0</c:v>
                </c:pt>
                <c:pt idx="84">
                  <c:v>3.0</c:v>
                </c:pt>
                <c:pt idx="85">
                  <c:v>3.0</c:v>
                </c:pt>
                <c:pt idx="86">
                  <c:v>8.0</c:v>
                </c:pt>
                <c:pt idx="87">
                  <c:v>4.0</c:v>
                </c:pt>
                <c:pt idx="88">
                  <c:v>4.0</c:v>
                </c:pt>
                <c:pt idx="89">
                  <c:v>3.0</c:v>
                </c:pt>
                <c:pt idx="90">
                  <c:v>2.0</c:v>
                </c:pt>
                <c:pt idx="91">
                  <c:v>3.0</c:v>
                </c:pt>
                <c:pt idx="92">
                  <c:v>9.0</c:v>
                </c:pt>
                <c:pt idx="93">
                  <c:v>4.0</c:v>
                </c:pt>
                <c:pt idx="94">
                  <c:v>7.0</c:v>
                </c:pt>
                <c:pt idx="95">
                  <c:v>4.0</c:v>
                </c:pt>
                <c:pt idx="96">
                  <c:v>6.0</c:v>
                </c:pt>
                <c:pt idx="97">
                  <c:v>8.0</c:v>
                </c:pt>
                <c:pt idx="98">
                  <c:v>5.0</c:v>
                </c:pt>
                <c:pt idx="99">
                  <c:v>6.0</c:v>
                </c:pt>
                <c:pt idx="100">
                  <c:v>6.0</c:v>
                </c:pt>
                <c:pt idx="101">
                  <c:v>5.0</c:v>
                </c:pt>
                <c:pt idx="102">
                  <c:v>4.0</c:v>
                </c:pt>
                <c:pt idx="103">
                  <c:v>9.0</c:v>
                </c:pt>
                <c:pt idx="104">
                  <c:v>2.0</c:v>
                </c:pt>
                <c:pt idx="105">
                  <c:v>3.0</c:v>
                </c:pt>
                <c:pt idx="106">
                  <c:v>5.0</c:v>
                </c:pt>
                <c:pt idx="107">
                  <c:v>4.0</c:v>
                </c:pt>
                <c:pt idx="108">
                  <c:v>6.0</c:v>
                </c:pt>
                <c:pt idx="109">
                  <c:v>2.0</c:v>
                </c:pt>
                <c:pt idx="110">
                  <c:v>3.0</c:v>
                </c:pt>
                <c:pt idx="111">
                  <c:v>2.0</c:v>
                </c:pt>
                <c:pt idx="112">
                  <c:v>8.0</c:v>
                </c:pt>
                <c:pt idx="113">
                  <c:v>4.0</c:v>
                </c:pt>
                <c:pt idx="114">
                  <c:v>4.0</c:v>
                </c:pt>
                <c:pt idx="115">
                  <c:v>5.0</c:v>
                </c:pt>
                <c:pt idx="116">
                  <c:v>4.0</c:v>
                </c:pt>
                <c:pt idx="117">
                  <c:v>10.0</c:v>
                </c:pt>
                <c:pt idx="118">
                  <c:v>9.0</c:v>
                </c:pt>
                <c:pt idx="119">
                  <c:v>3.0</c:v>
                </c:pt>
                <c:pt idx="120">
                  <c:v>11.0</c:v>
                </c:pt>
              </c:numCache>
            </c:numRef>
          </c:yVal>
        </c:ser>
        <c:axId val="638909800"/>
        <c:axId val="573434168"/>
      </c:scatterChart>
      <c:valAx>
        <c:axId val="638909800"/>
        <c:scaling>
          <c:orientation val="minMax"/>
        </c:scaling>
        <c:axPos val="b"/>
        <c:numFmt formatCode="General" sourceLinked="1"/>
        <c:tickLblPos val="nextTo"/>
        <c:crossAx val="573434168"/>
        <c:crosses val="autoZero"/>
        <c:crossBetween val="midCat"/>
      </c:valAx>
      <c:valAx>
        <c:axId val="573434168"/>
        <c:scaling>
          <c:orientation val="minMax"/>
        </c:scaling>
        <c:axPos val="l"/>
        <c:majorGridlines/>
        <c:numFmt formatCode="General" sourceLinked="1"/>
        <c:tickLblPos val="nextTo"/>
        <c:crossAx val="638909800"/>
        <c:crosses val="autoZero"/>
        <c:crossBetween val="midCat"/>
      </c:valAx>
    </c:plotArea>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000" b="0" i="0" u="none" strike="noStrike" baseline="0">
                <a:solidFill>
                  <a:srgbClr val="000000"/>
                </a:solidFill>
                <a:latin typeface="Calibri"/>
                <a:ea typeface="Calibri"/>
                <a:cs typeface="Calibri"/>
              </a:defRPr>
            </a:pPr>
            <a:r>
              <a:rPr lang="en-US" sz="1800" b="1" i="0" strike="noStrike">
                <a:solidFill>
                  <a:srgbClr val="000000"/>
                </a:solidFill>
                <a:latin typeface="Calibri"/>
                <a:ea typeface="Calibri"/>
                <a:cs typeface="Calibri"/>
              </a:rPr>
              <a:t>Iowa Corn Yields</a:t>
            </a:r>
          </a:p>
          <a:p>
            <a:pPr>
              <a:defRPr sz="1000" b="0" i="0" u="none" strike="noStrike" baseline="0">
                <a:solidFill>
                  <a:srgbClr val="000000"/>
                </a:solidFill>
                <a:latin typeface="Calibri"/>
                <a:ea typeface="Calibri"/>
                <a:cs typeface="Calibri"/>
              </a:defRPr>
            </a:pPr>
            <a:r>
              <a:rPr lang="en-US" sz="1800" b="1" i="0" strike="noStrike">
                <a:solidFill>
                  <a:srgbClr val="000000"/>
                </a:solidFill>
                <a:latin typeface="Calibri"/>
                <a:ea typeface="Calibri"/>
                <a:cs typeface="Calibri"/>
              </a:rPr>
              <a:t>1866-2009</a:t>
            </a:r>
          </a:p>
        </c:rich>
      </c:tx>
      <c:layout/>
      <c:overlay val="1"/>
      <c:spPr>
        <a:noFill/>
        <a:ln w="25400">
          <a:noFill/>
        </a:ln>
      </c:spPr>
    </c:title>
    <c:plotArea>
      <c:layout>
        <c:manualLayout>
          <c:layoutTarget val="inner"/>
          <c:xMode val="edge"/>
          <c:yMode val="edge"/>
          <c:x val="0.0456186554418442"/>
          <c:y val="0.0179138421712361"/>
          <c:w val="0.914465268391118"/>
          <c:h val="0.914682982760466"/>
        </c:manualLayout>
      </c:layout>
      <c:scatterChart>
        <c:scatterStyle val="lineMarker"/>
        <c:ser>
          <c:idx val="0"/>
          <c:order val="0"/>
          <c:spPr>
            <a:ln w="28575">
              <a:noFill/>
            </a:ln>
          </c:spPr>
          <c:marker>
            <c:spPr>
              <a:solidFill>
                <a:srgbClr val="4F81BD"/>
              </a:solidFill>
              <a:ln>
                <a:solidFill>
                  <a:srgbClr val="666699"/>
                </a:solidFill>
                <a:prstDash val="solid"/>
              </a:ln>
            </c:spPr>
          </c:marker>
          <c:dLbls>
            <c:dLbl>
              <c:idx val="28"/>
              <c:layout/>
              <c:spPr>
                <a:noFill/>
                <a:ln w="25400">
                  <a:noFill/>
                </a:ln>
              </c:spPr>
              <c:txPr>
                <a:bodyPr/>
                <a:lstStyle/>
                <a:p>
                  <a:pPr>
                    <a:defRPr b="1"/>
                  </a:pPr>
                  <a:endParaRPr lang="en-US"/>
                </a:p>
              </c:txPr>
              <c:showCatName val="1"/>
            </c:dLbl>
            <c:dLbl>
              <c:idx val="68"/>
              <c:layout/>
              <c:spPr>
                <a:noFill/>
                <a:ln w="25400">
                  <a:noFill/>
                </a:ln>
              </c:spPr>
              <c:txPr>
                <a:bodyPr/>
                <a:lstStyle/>
                <a:p>
                  <a:pPr>
                    <a:defRPr b="1"/>
                  </a:pPr>
                  <a:endParaRPr lang="en-US"/>
                </a:p>
              </c:txPr>
              <c:showCatName val="1"/>
            </c:dLbl>
            <c:dLbl>
              <c:idx val="70"/>
              <c:layout/>
              <c:spPr>
                <a:noFill/>
                <a:ln w="25400">
                  <a:noFill/>
                </a:ln>
              </c:spPr>
              <c:txPr>
                <a:bodyPr/>
                <a:lstStyle/>
                <a:p>
                  <a:pPr>
                    <a:defRPr b="1"/>
                  </a:pPr>
                  <a:endParaRPr lang="en-US"/>
                </a:p>
              </c:txPr>
              <c:showCatName val="1"/>
            </c:dLbl>
            <c:dLbl>
              <c:idx val="81"/>
              <c:layout/>
              <c:spPr>
                <a:noFill/>
                <a:ln w="25400">
                  <a:noFill/>
                </a:ln>
              </c:spPr>
              <c:txPr>
                <a:bodyPr/>
                <a:lstStyle/>
                <a:p>
                  <a:pPr>
                    <a:defRPr b="1"/>
                  </a:pPr>
                  <a:endParaRPr lang="en-US"/>
                </a:p>
              </c:txPr>
              <c:showCatName val="1"/>
            </c:dLbl>
            <c:dLbl>
              <c:idx val="106"/>
              <c:layout/>
              <c:spPr>
                <a:noFill/>
                <a:ln w="25400">
                  <a:noFill/>
                </a:ln>
              </c:spPr>
              <c:txPr>
                <a:bodyPr/>
                <a:lstStyle/>
                <a:p>
                  <a:pPr>
                    <a:defRPr b="1"/>
                  </a:pPr>
                  <a:endParaRPr lang="en-US"/>
                </a:p>
              </c:txPr>
              <c:dLblPos val="t"/>
              <c:showCatName val="1"/>
            </c:dLbl>
            <c:dLbl>
              <c:idx val="113"/>
              <c:layout/>
              <c:spPr>
                <a:noFill/>
                <a:ln w="25400">
                  <a:noFill/>
                </a:ln>
              </c:spPr>
              <c:txPr>
                <a:bodyPr/>
                <a:lstStyle/>
                <a:p>
                  <a:pPr>
                    <a:defRPr b="1"/>
                  </a:pPr>
                  <a:endParaRPr lang="en-US"/>
                </a:p>
              </c:txPr>
              <c:dLblPos val="t"/>
              <c:showCatName val="1"/>
            </c:dLbl>
            <c:dLbl>
              <c:idx val="117"/>
              <c:layout/>
              <c:spPr>
                <a:noFill/>
                <a:ln w="25400">
                  <a:noFill/>
                </a:ln>
              </c:spPr>
              <c:txPr>
                <a:bodyPr/>
                <a:lstStyle/>
                <a:p>
                  <a:pPr>
                    <a:defRPr b="1"/>
                  </a:pPr>
                  <a:endParaRPr lang="en-US"/>
                </a:p>
              </c:txPr>
              <c:dLblPos val="t"/>
              <c:showCatName val="1"/>
            </c:dLbl>
            <c:dLbl>
              <c:idx val="122"/>
              <c:layout/>
              <c:spPr>
                <a:noFill/>
                <a:ln w="25400">
                  <a:noFill/>
                </a:ln>
              </c:spPr>
              <c:txPr>
                <a:bodyPr/>
                <a:lstStyle/>
                <a:p>
                  <a:pPr>
                    <a:defRPr b="1"/>
                  </a:pPr>
                  <a:endParaRPr lang="en-US"/>
                </a:p>
              </c:txPr>
              <c:showCatName val="1"/>
            </c:dLbl>
            <c:dLbl>
              <c:idx val="127"/>
              <c:layout/>
              <c:spPr>
                <a:noFill/>
                <a:ln w="25400">
                  <a:noFill/>
                </a:ln>
              </c:spPr>
              <c:txPr>
                <a:bodyPr/>
                <a:lstStyle/>
                <a:p>
                  <a:pPr>
                    <a:defRPr b="1"/>
                  </a:pPr>
                  <a:endParaRPr lang="en-US"/>
                </a:p>
              </c:txPr>
              <c:showCatName val="1"/>
            </c:dLbl>
            <c:dLbl>
              <c:idx val="128"/>
              <c:layout/>
              <c:spPr>
                <a:noFill/>
                <a:ln w="25400">
                  <a:noFill/>
                </a:ln>
              </c:spPr>
              <c:txPr>
                <a:bodyPr/>
                <a:lstStyle/>
                <a:p>
                  <a:pPr>
                    <a:defRPr b="1"/>
                  </a:pPr>
                  <a:endParaRPr lang="en-US"/>
                </a:p>
              </c:txPr>
              <c:dLblPos val="t"/>
              <c:showCatName val="1"/>
            </c:dLbl>
            <c:dLbl>
              <c:idx val="138"/>
              <c:layout/>
              <c:spPr>
                <a:noFill/>
                <a:ln w="25400">
                  <a:noFill/>
                </a:ln>
              </c:spPr>
              <c:txPr>
                <a:bodyPr/>
                <a:lstStyle/>
                <a:p>
                  <a:pPr>
                    <a:defRPr b="1"/>
                  </a:pPr>
                  <a:endParaRPr lang="en-US"/>
                </a:p>
              </c:txPr>
              <c:showCatName val="1"/>
            </c:dLbl>
            <c:dLbl>
              <c:idx val="139"/>
              <c:layout/>
              <c:spPr>
                <a:noFill/>
                <a:ln w="25400">
                  <a:noFill/>
                </a:ln>
              </c:spPr>
              <c:txPr>
                <a:bodyPr/>
                <a:lstStyle/>
                <a:p>
                  <a:pPr>
                    <a:defRPr b="1"/>
                  </a:pPr>
                  <a:endParaRPr lang="en-US"/>
                </a:p>
              </c:txPr>
              <c:dLblPos val="l"/>
              <c:showCatName val="1"/>
            </c:dLbl>
            <c:dLbl>
              <c:idx val="141"/>
              <c:layout/>
              <c:spPr>
                <a:noFill/>
                <a:ln w="25400">
                  <a:noFill/>
                </a:ln>
              </c:spPr>
              <c:txPr>
                <a:bodyPr/>
                <a:lstStyle/>
                <a:p>
                  <a:pPr>
                    <a:defRPr b="1"/>
                  </a:pPr>
                  <a:endParaRPr lang="en-US"/>
                </a:p>
              </c:txPr>
              <c:showCatName val="1"/>
            </c:dLbl>
            <c:dLbl>
              <c:idx val="143"/>
              <c:layout/>
              <c:spPr>
                <a:noFill/>
                <a:ln w="25400">
                  <a:noFill/>
                </a:ln>
              </c:spPr>
              <c:txPr>
                <a:bodyPr/>
                <a:lstStyle/>
                <a:p>
                  <a:pPr>
                    <a:defRPr/>
                  </a:pPr>
                  <a:endParaRPr lang="en-US"/>
                </a:p>
              </c:txPr>
              <c:dLblPos val="t"/>
              <c:showCatName val="1"/>
            </c:dLbl>
            <c:delete val="1"/>
          </c:dLbls>
          <c:xVal>
            <c:numRef>
              <c:f>Predicted!$A$2:$A$145</c:f>
              <c:numCache>
                <c:formatCode>General</c:formatCode>
                <c:ptCount val="144"/>
                <c:pt idx="0">
                  <c:v>1866.0</c:v>
                </c:pt>
                <c:pt idx="1">
                  <c:v>1867.0</c:v>
                </c:pt>
                <c:pt idx="2">
                  <c:v>1868.0</c:v>
                </c:pt>
                <c:pt idx="3">
                  <c:v>1869.0</c:v>
                </c:pt>
                <c:pt idx="4">
                  <c:v>1870.0</c:v>
                </c:pt>
                <c:pt idx="5">
                  <c:v>1871.0</c:v>
                </c:pt>
                <c:pt idx="6">
                  <c:v>1872.0</c:v>
                </c:pt>
                <c:pt idx="7">
                  <c:v>1873.0</c:v>
                </c:pt>
                <c:pt idx="8">
                  <c:v>1874.0</c:v>
                </c:pt>
                <c:pt idx="9">
                  <c:v>1875.0</c:v>
                </c:pt>
                <c:pt idx="10">
                  <c:v>1876.0</c:v>
                </c:pt>
                <c:pt idx="11">
                  <c:v>1877.0</c:v>
                </c:pt>
                <c:pt idx="12">
                  <c:v>1878.0</c:v>
                </c:pt>
                <c:pt idx="13">
                  <c:v>1879.0</c:v>
                </c:pt>
                <c:pt idx="14">
                  <c:v>1880.0</c:v>
                </c:pt>
                <c:pt idx="15">
                  <c:v>1881.0</c:v>
                </c:pt>
                <c:pt idx="16">
                  <c:v>1882.0</c:v>
                </c:pt>
                <c:pt idx="17">
                  <c:v>1883.0</c:v>
                </c:pt>
                <c:pt idx="18">
                  <c:v>1884.0</c:v>
                </c:pt>
                <c:pt idx="19">
                  <c:v>1885.0</c:v>
                </c:pt>
                <c:pt idx="20">
                  <c:v>1886.0</c:v>
                </c:pt>
                <c:pt idx="21">
                  <c:v>1887.0</c:v>
                </c:pt>
                <c:pt idx="22">
                  <c:v>1888.0</c:v>
                </c:pt>
                <c:pt idx="23">
                  <c:v>1889.0</c:v>
                </c:pt>
                <c:pt idx="24">
                  <c:v>1890.0</c:v>
                </c:pt>
                <c:pt idx="25">
                  <c:v>1891.0</c:v>
                </c:pt>
                <c:pt idx="26">
                  <c:v>1892.0</c:v>
                </c:pt>
                <c:pt idx="27">
                  <c:v>1893.0</c:v>
                </c:pt>
                <c:pt idx="28">
                  <c:v>1894.0</c:v>
                </c:pt>
                <c:pt idx="29">
                  <c:v>1895.0</c:v>
                </c:pt>
                <c:pt idx="30">
                  <c:v>1896.0</c:v>
                </c:pt>
                <c:pt idx="31">
                  <c:v>1897.0</c:v>
                </c:pt>
                <c:pt idx="32">
                  <c:v>1898.0</c:v>
                </c:pt>
                <c:pt idx="33">
                  <c:v>1899.0</c:v>
                </c:pt>
                <c:pt idx="34">
                  <c:v>1900.0</c:v>
                </c:pt>
                <c:pt idx="35">
                  <c:v>1901.0</c:v>
                </c:pt>
                <c:pt idx="36">
                  <c:v>1902.0</c:v>
                </c:pt>
                <c:pt idx="37">
                  <c:v>1903.0</c:v>
                </c:pt>
                <c:pt idx="38">
                  <c:v>1904.0</c:v>
                </c:pt>
                <c:pt idx="39">
                  <c:v>1905.0</c:v>
                </c:pt>
                <c:pt idx="40">
                  <c:v>1906.0</c:v>
                </c:pt>
                <c:pt idx="41">
                  <c:v>1907.0</c:v>
                </c:pt>
                <c:pt idx="42">
                  <c:v>1908.0</c:v>
                </c:pt>
                <c:pt idx="43">
                  <c:v>1909.0</c:v>
                </c:pt>
                <c:pt idx="44">
                  <c:v>1910.0</c:v>
                </c:pt>
                <c:pt idx="45">
                  <c:v>1911.0</c:v>
                </c:pt>
                <c:pt idx="46">
                  <c:v>1912.0</c:v>
                </c:pt>
                <c:pt idx="47">
                  <c:v>1913.0</c:v>
                </c:pt>
                <c:pt idx="48">
                  <c:v>1914.0</c:v>
                </c:pt>
                <c:pt idx="49">
                  <c:v>1915.0</c:v>
                </c:pt>
                <c:pt idx="50">
                  <c:v>1916.0</c:v>
                </c:pt>
                <c:pt idx="51">
                  <c:v>1917.0</c:v>
                </c:pt>
                <c:pt idx="52">
                  <c:v>1918.0</c:v>
                </c:pt>
                <c:pt idx="53">
                  <c:v>1919.0</c:v>
                </c:pt>
                <c:pt idx="54">
                  <c:v>1920.0</c:v>
                </c:pt>
                <c:pt idx="55">
                  <c:v>1921.0</c:v>
                </c:pt>
                <c:pt idx="56">
                  <c:v>1922.0</c:v>
                </c:pt>
                <c:pt idx="57">
                  <c:v>1923.0</c:v>
                </c:pt>
                <c:pt idx="58">
                  <c:v>1924.0</c:v>
                </c:pt>
                <c:pt idx="59">
                  <c:v>1925.0</c:v>
                </c:pt>
                <c:pt idx="60">
                  <c:v>1926.0</c:v>
                </c:pt>
                <c:pt idx="61">
                  <c:v>1927.0</c:v>
                </c:pt>
                <c:pt idx="62">
                  <c:v>1928.0</c:v>
                </c:pt>
                <c:pt idx="63">
                  <c:v>1929.0</c:v>
                </c:pt>
                <c:pt idx="64">
                  <c:v>1930.0</c:v>
                </c:pt>
                <c:pt idx="65">
                  <c:v>1931.0</c:v>
                </c:pt>
                <c:pt idx="66">
                  <c:v>1932.0</c:v>
                </c:pt>
                <c:pt idx="67">
                  <c:v>1933.0</c:v>
                </c:pt>
                <c:pt idx="68">
                  <c:v>1934.0</c:v>
                </c:pt>
                <c:pt idx="69">
                  <c:v>1935.0</c:v>
                </c:pt>
                <c:pt idx="70">
                  <c:v>1936.0</c:v>
                </c:pt>
                <c:pt idx="71">
                  <c:v>1937.0</c:v>
                </c:pt>
                <c:pt idx="72">
                  <c:v>1938.0</c:v>
                </c:pt>
                <c:pt idx="73">
                  <c:v>1939.0</c:v>
                </c:pt>
                <c:pt idx="74">
                  <c:v>1940.0</c:v>
                </c:pt>
                <c:pt idx="75">
                  <c:v>1941.0</c:v>
                </c:pt>
                <c:pt idx="76">
                  <c:v>1942.0</c:v>
                </c:pt>
                <c:pt idx="77">
                  <c:v>1943.0</c:v>
                </c:pt>
                <c:pt idx="78">
                  <c:v>1944.0</c:v>
                </c:pt>
                <c:pt idx="79">
                  <c:v>1945.0</c:v>
                </c:pt>
                <c:pt idx="80">
                  <c:v>1946.0</c:v>
                </c:pt>
                <c:pt idx="81">
                  <c:v>1947.0</c:v>
                </c:pt>
                <c:pt idx="82">
                  <c:v>1948.0</c:v>
                </c:pt>
                <c:pt idx="83">
                  <c:v>1949.0</c:v>
                </c:pt>
                <c:pt idx="84">
                  <c:v>1950.0</c:v>
                </c:pt>
                <c:pt idx="85">
                  <c:v>1951.0</c:v>
                </c:pt>
                <c:pt idx="86">
                  <c:v>1952.0</c:v>
                </c:pt>
                <c:pt idx="87">
                  <c:v>1953.0</c:v>
                </c:pt>
                <c:pt idx="88">
                  <c:v>1954.0</c:v>
                </c:pt>
                <c:pt idx="89">
                  <c:v>1955.0</c:v>
                </c:pt>
                <c:pt idx="90">
                  <c:v>1956.0</c:v>
                </c:pt>
                <c:pt idx="91">
                  <c:v>1957.0</c:v>
                </c:pt>
                <c:pt idx="92">
                  <c:v>1958.0</c:v>
                </c:pt>
                <c:pt idx="93">
                  <c:v>1959.0</c:v>
                </c:pt>
                <c:pt idx="94">
                  <c:v>1960.0</c:v>
                </c:pt>
                <c:pt idx="95">
                  <c:v>1961.0</c:v>
                </c:pt>
                <c:pt idx="96">
                  <c:v>1962.0</c:v>
                </c:pt>
                <c:pt idx="97">
                  <c:v>1963.0</c:v>
                </c:pt>
                <c:pt idx="98">
                  <c:v>1964.0</c:v>
                </c:pt>
                <c:pt idx="99">
                  <c:v>1965.0</c:v>
                </c:pt>
                <c:pt idx="100">
                  <c:v>1966.0</c:v>
                </c:pt>
                <c:pt idx="101">
                  <c:v>1967.0</c:v>
                </c:pt>
                <c:pt idx="102">
                  <c:v>1968.0</c:v>
                </c:pt>
                <c:pt idx="103">
                  <c:v>1969.0</c:v>
                </c:pt>
                <c:pt idx="104">
                  <c:v>1970.0</c:v>
                </c:pt>
                <c:pt idx="105">
                  <c:v>1971.0</c:v>
                </c:pt>
                <c:pt idx="106">
                  <c:v>1972.0</c:v>
                </c:pt>
                <c:pt idx="107">
                  <c:v>1973.0</c:v>
                </c:pt>
                <c:pt idx="108">
                  <c:v>1974.0</c:v>
                </c:pt>
                <c:pt idx="109">
                  <c:v>1975.0</c:v>
                </c:pt>
                <c:pt idx="110">
                  <c:v>1976.0</c:v>
                </c:pt>
                <c:pt idx="111">
                  <c:v>1977.0</c:v>
                </c:pt>
                <c:pt idx="112">
                  <c:v>1978.0</c:v>
                </c:pt>
                <c:pt idx="113">
                  <c:v>1979.0</c:v>
                </c:pt>
                <c:pt idx="114">
                  <c:v>1980.0</c:v>
                </c:pt>
                <c:pt idx="115">
                  <c:v>1981.0</c:v>
                </c:pt>
                <c:pt idx="116">
                  <c:v>1982.0</c:v>
                </c:pt>
                <c:pt idx="117">
                  <c:v>1983.0</c:v>
                </c:pt>
                <c:pt idx="118">
                  <c:v>1984.0</c:v>
                </c:pt>
                <c:pt idx="119">
                  <c:v>1985.0</c:v>
                </c:pt>
                <c:pt idx="120">
                  <c:v>1986.0</c:v>
                </c:pt>
                <c:pt idx="121">
                  <c:v>1987.0</c:v>
                </c:pt>
                <c:pt idx="122">
                  <c:v>1988.0</c:v>
                </c:pt>
                <c:pt idx="123">
                  <c:v>1989.0</c:v>
                </c:pt>
                <c:pt idx="124">
                  <c:v>1990.0</c:v>
                </c:pt>
                <c:pt idx="125">
                  <c:v>1991.0</c:v>
                </c:pt>
                <c:pt idx="126">
                  <c:v>1992.0</c:v>
                </c:pt>
                <c:pt idx="127">
                  <c:v>1993.0</c:v>
                </c:pt>
                <c:pt idx="128">
                  <c:v>1994.0</c:v>
                </c:pt>
                <c:pt idx="129">
                  <c:v>1995.0</c:v>
                </c:pt>
                <c:pt idx="130">
                  <c:v>1996.0</c:v>
                </c:pt>
                <c:pt idx="131">
                  <c:v>1997.0</c:v>
                </c:pt>
                <c:pt idx="132">
                  <c:v>1998.0</c:v>
                </c:pt>
                <c:pt idx="133">
                  <c:v>1999.0</c:v>
                </c:pt>
                <c:pt idx="134">
                  <c:v>2000.0</c:v>
                </c:pt>
                <c:pt idx="135">
                  <c:v>2001.0</c:v>
                </c:pt>
                <c:pt idx="136">
                  <c:v>2002.0</c:v>
                </c:pt>
                <c:pt idx="137">
                  <c:v>2003.0</c:v>
                </c:pt>
                <c:pt idx="138">
                  <c:v>2004.0</c:v>
                </c:pt>
                <c:pt idx="139">
                  <c:v>2005.0</c:v>
                </c:pt>
                <c:pt idx="140">
                  <c:v>2006.0</c:v>
                </c:pt>
                <c:pt idx="141">
                  <c:v>2007.0</c:v>
                </c:pt>
                <c:pt idx="142">
                  <c:v>2008.0</c:v>
                </c:pt>
                <c:pt idx="143">
                  <c:v>2009.0</c:v>
                </c:pt>
              </c:numCache>
            </c:numRef>
          </c:xVal>
          <c:yVal>
            <c:numRef>
              <c:f>Predicted!$B$2:$B$145</c:f>
              <c:numCache>
                <c:formatCode>General</c:formatCode>
                <c:ptCount val="144"/>
                <c:pt idx="0">
                  <c:v>32.0</c:v>
                </c:pt>
                <c:pt idx="1">
                  <c:v>41.0</c:v>
                </c:pt>
                <c:pt idx="2">
                  <c:v>40.5</c:v>
                </c:pt>
                <c:pt idx="3">
                  <c:v>33.5</c:v>
                </c:pt>
                <c:pt idx="4">
                  <c:v>40.0</c:v>
                </c:pt>
                <c:pt idx="5">
                  <c:v>43.5</c:v>
                </c:pt>
                <c:pt idx="6">
                  <c:v>41.0</c:v>
                </c:pt>
                <c:pt idx="7">
                  <c:v>32.5</c:v>
                </c:pt>
                <c:pt idx="8">
                  <c:v>34.0</c:v>
                </c:pt>
                <c:pt idx="9">
                  <c:v>35.0</c:v>
                </c:pt>
                <c:pt idx="10">
                  <c:v>34.0</c:v>
                </c:pt>
                <c:pt idx="11">
                  <c:v>33.5</c:v>
                </c:pt>
                <c:pt idx="12">
                  <c:v>40.5</c:v>
                </c:pt>
                <c:pt idx="13">
                  <c:v>41.6</c:v>
                </c:pt>
                <c:pt idx="14">
                  <c:v>39.5</c:v>
                </c:pt>
                <c:pt idx="15">
                  <c:v>30.0</c:v>
                </c:pt>
                <c:pt idx="16">
                  <c:v>30.5</c:v>
                </c:pt>
                <c:pt idx="17">
                  <c:v>29.0</c:v>
                </c:pt>
                <c:pt idx="18">
                  <c:v>39.5</c:v>
                </c:pt>
                <c:pt idx="19">
                  <c:v>36.5</c:v>
                </c:pt>
                <c:pt idx="20">
                  <c:v>29.0</c:v>
                </c:pt>
                <c:pt idx="21">
                  <c:v>30.0</c:v>
                </c:pt>
                <c:pt idx="22">
                  <c:v>39.5</c:v>
                </c:pt>
                <c:pt idx="23">
                  <c:v>41.3</c:v>
                </c:pt>
                <c:pt idx="24">
                  <c:v>28.0</c:v>
                </c:pt>
                <c:pt idx="25">
                  <c:v>40.5</c:v>
                </c:pt>
                <c:pt idx="26">
                  <c:v>30.5</c:v>
                </c:pt>
                <c:pt idx="27">
                  <c:v>37.5</c:v>
                </c:pt>
                <c:pt idx="28">
                  <c:v>15.0</c:v>
                </c:pt>
                <c:pt idx="29">
                  <c:v>39.0</c:v>
                </c:pt>
                <c:pt idx="30">
                  <c:v>43.0</c:v>
                </c:pt>
                <c:pt idx="31">
                  <c:v>33.5</c:v>
                </c:pt>
                <c:pt idx="32">
                  <c:v>36.0</c:v>
                </c:pt>
                <c:pt idx="33">
                  <c:v>39.1</c:v>
                </c:pt>
                <c:pt idx="34">
                  <c:v>45.0</c:v>
                </c:pt>
                <c:pt idx="35">
                  <c:v>28.5</c:v>
                </c:pt>
                <c:pt idx="36">
                  <c:v>38.0</c:v>
                </c:pt>
                <c:pt idx="37">
                  <c:v>32.5</c:v>
                </c:pt>
                <c:pt idx="38">
                  <c:v>39.0</c:v>
                </c:pt>
                <c:pt idx="39">
                  <c:v>41.5</c:v>
                </c:pt>
                <c:pt idx="40">
                  <c:v>45.5</c:v>
                </c:pt>
                <c:pt idx="41">
                  <c:v>35.0</c:v>
                </c:pt>
                <c:pt idx="42">
                  <c:v>38.0</c:v>
                </c:pt>
                <c:pt idx="43">
                  <c:v>37.1</c:v>
                </c:pt>
                <c:pt idx="44">
                  <c:v>41.5</c:v>
                </c:pt>
                <c:pt idx="45">
                  <c:v>35.5</c:v>
                </c:pt>
                <c:pt idx="46">
                  <c:v>46.0</c:v>
                </c:pt>
                <c:pt idx="47">
                  <c:v>37.5</c:v>
                </c:pt>
                <c:pt idx="48">
                  <c:v>40.5</c:v>
                </c:pt>
                <c:pt idx="49">
                  <c:v>32.5</c:v>
                </c:pt>
                <c:pt idx="50">
                  <c:v>38.0</c:v>
                </c:pt>
                <c:pt idx="51">
                  <c:v>38.5</c:v>
                </c:pt>
                <c:pt idx="52">
                  <c:v>37.0</c:v>
                </c:pt>
                <c:pt idx="53">
                  <c:v>41.6</c:v>
                </c:pt>
                <c:pt idx="54">
                  <c:v>46.0</c:v>
                </c:pt>
                <c:pt idx="55">
                  <c:v>43.0</c:v>
                </c:pt>
                <c:pt idx="56">
                  <c:v>45.0</c:v>
                </c:pt>
                <c:pt idx="57">
                  <c:v>40.5</c:v>
                </c:pt>
                <c:pt idx="58">
                  <c:v>28.0</c:v>
                </c:pt>
                <c:pt idx="59">
                  <c:v>43.9</c:v>
                </c:pt>
                <c:pt idx="60">
                  <c:v>39.0</c:v>
                </c:pt>
                <c:pt idx="61">
                  <c:v>35.0</c:v>
                </c:pt>
                <c:pt idx="62">
                  <c:v>41.5</c:v>
                </c:pt>
                <c:pt idx="63">
                  <c:v>40.2</c:v>
                </c:pt>
                <c:pt idx="64">
                  <c:v>34.0</c:v>
                </c:pt>
                <c:pt idx="65">
                  <c:v>32.9</c:v>
                </c:pt>
                <c:pt idx="66">
                  <c:v>43.0</c:v>
                </c:pt>
                <c:pt idx="67">
                  <c:v>40.0</c:v>
                </c:pt>
                <c:pt idx="68">
                  <c:v>28.2</c:v>
                </c:pt>
                <c:pt idx="69">
                  <c:v>38.0</c:v>
                </c:pt>
                <c:pt idx="70">
                  <c:v>20.0</c:v>
                </c:pt>
                <c:pt idx="71">
                  <c:v>45.0</c:v>
                </c:pt>
                <c:pt idx="72">
                  <c:v>46.0</c:v>
                </c:pt>
                <c:pt idx="73">
                  <c:v>52.2</c:v>
                </c:pt>
                <c:pt idx="74">
                  <c:v>52.5</c:v>
                </c:pt>
                <c:pt idx="75">
                  <c:v>51.0</c:v>
                </c:pt>
                <c:pt idx="76">
                  <c:v>60.0</c:v>
                </c:pt>
                <c:pt idx="77">
                  <c:v>55.0</c:v>
                </c:pt>
                <c:pt idx="78">
                  <c:v>52.5</c:v>
                </c:pt>
                <c:pt idx="79">
                  <c:v>44.5</c:v>
                </c:pt>
                <c:pt idx="80">
                  <c:v>57.0</c:v>
                </c:pt>
                <c:pt idx="81">
                  <c:v>31.0</c:v>
                </c:pt>
                <c:pt idx="82">
                  <c:v>60.5</c:v>
                </c:pt>
                <c:pt idx="83">
                  <c:v>47.0</c:v>
                </c:pt>
                <c:pt idx="84">
                  <c:v>48.5</c:v>
                </c:pt>
                <c:pt idx="85">
                  <c:v>43.5</c:v>
                </c:pt>
                <c:pt idx="86">
                  <c:v>62.5</c:v>
                </c:pt>
                <c:pt idx="87">
                  <c:v>53.0</c:v>
                </c:pt>
                <c:pt idx="88">
                  <c:v>54.5</c:v>
                </c:pt>
                <c:pt idx="89">
                  <c:v>48.5</c:v>
                </c:pt>
                <c:pt idx="90">
                  <c:v>53.5</c:v>
                </c:pt>
                <c:pt idx="91">
                  <c:v>62.0</c:v>
                </c:pt>
                <c:pt idx="92">
                  <c:v>66.0</c:v>
                </c:pt>
                <c:pt idx="93">
                  <c:v>65.0</c:v>
                </c:pt>
                <c:pt idx="94">
                  <c:v>63.5</c:v>
                </c:pt>
                <c:pt idx="95">
                  <c:v>75.5</c:v>
                </c:pt>
                <c:pt idx="96">
                  <c:v>77.0</c:v>
                </c:pt>
                <c:pt idx="97">
                  <c:v>80.0</c:v>
                </c:pt>
                <c:pt idx="98">
                  <c:v>77.5</c:v>
                </c:pt>
                <c:pt idx="99">
                  <c:v>82.0</c:v>
                </c:pt>
                <c:pt idx="100">
                  <c:v>89.0</c:v>
                </c:pt>
                <c:pt idx="101">
                  <c:v>88.5</c:v>
                </c:pt>
                <c:pt idx="102">
                  <c:v>93.0</c:v>
                </c:pt>
                <c:pt idx="103">
                  <c:v>99.0</c:v>
                </c:pt>
                <c:pt idx="104">
                  <c:v>86.0</c:v>
                </c:pt>
                <c:pt idx="105">
                  <c:v>102.0</c:v>
                </c:pt>
                <c:pt idx="106">
                  <c:v>116.0</c:v>
                </c:pt>
                <c:pt idx="107">
                  <c:v>107.0</c:v>
                </c:pt>
                <c:pt idx="108">
                  <c:v>80.0</c:v>
                </c:pt>
                <c:pt idx="109">
                  <c:v>90.0</c:v>
                </c:pt>
                <c:pt idx="110">
                  <c:v>91.0</c:v>
                </c:pt>
                <c:pt idx="111">
                  <c:v>86.0</c:v>
                </c:pt>
                <c:pt idx="112">
                  <c:v>115.0</c:v>
                </c:pt>
                <c:pt idx="113">
                  <c:v>127.0</c:v>
                </c:pt>
                <c:pt idx="114">
                  <c:v>110.0</c:v>
                </c:pt>
                <c:pt idx="115">
                  <c:v>125.0</c:v>
                </c:pt>
                <c:pt idx="116">
                  <c:v>120.0</c:v>
                </c:pt>
                <c:pt idx="117">
                  <c:v>87.0</c:v>
                </c:pt>
                <c:pt idx="118">
                  <c:v>112.0</c:v>
                </c:pt>
                <c:pt idx="119">
                  <c:v>126.0</c:v>
                </c:pt>
                <c:pt idx="120">
                  <c:v>135.0</c:v>
                </c:pt>
                <c:pt idx="121">
                  <c:v>130.0</c:v>
                </c:pt>
                <c:pt idx="122">
                  <c:v>84.0</c:v>
                </c:pt>
                <c:pt idx="123">
                  <c:v>118.0</c:v>
                </c:pt>
                <c:pt idx="124">
                  <c:v>126.0</c:v>
                </c:pt>
                <c:pt idx="125">
                  <c:v>117.0</c:v>
                </c:pt>
                <c:pt idx="126">
                  <c:v>147.0</c:v>
                </c:pt>
                <c:pt idx="127">
                  <c:v>80.0</c:v>
                </c:pt>
                <c:pt idx="128">
                  <c:v>152.0</c:v>
                </c:pt>
                <c:pt idx="129">
                  <c:v>123.0</c:v>
                </c:pt>
                <c:pt idx="130">
                  <c:v>138.0</c:v>
                </c:pt>
                <c:pt idx="131">
                  <c:v>138.0</c:v>
                </c:pt>
                <c:pt idx="132">
                  <c:v>145.0</c:v>
                </c:pt>
                <c:pt idx="133">
                  <c:v>149.0</c:v>
                </c:pt>
                <c:pt idx="134">
                  <c:v>144.0</c:v>
                </c:pt>
                <c:pt idx="135">
                  <c:v>146.0</c:v>
                </c:pt>
                <c:pt idx="136">
                  <c:v>163.0</c:v>
                </c:pt>
                <c:pt idx="137">
                  <c:v>157.0</c:v>
                </c:pt>
                <c:pt idx="138">
                  <c:v>181.0</c:v>
                </c:pt>
                <c:pt idx="139">
                  <c:v>173.0</c:v>
                </c:pt>
                <c:pt idx="140">
                  <c:v>166.0</c:v>
                </c:pt>
                <c:pt idx="141">
                  <c:v>171.0</c:v>
                </c:pt>
                <c:pt idx="142">
                  <c:v>171.0</c:v>
                </c:pt>
                <c:pt idx="143">
                  <c:v>187.0</c:v>
                </c:pt>
              </c:numCache>
            </c:numRef>
          </c:yVal>
        </c:ser>
        <c:ser>
          <c:idx val="1"/>
          <c:order val="1"/>
          <c:spPr>
            <a:ln w="38100">
              <a:solidFill>
                <a:srgbClr val="993366"/>
              </a:solidFill>
              <a:prstDash val="solid"/>
            </a:ln>
          </c:spPr>
          <c:marker>
            <c:symbol val="none"/>
          </c:marker>
          <c:xVal>
            <c:numRef>
              <c:f>Predicted!$A$2:$A$145</c:f>
              <c:numCache>
                <c:formatCode>General</c:formatCode>
                <c:ptCount val="144"/>
                <c:pt idx="0">
                  <c:v>1866.0</c:v>
                </c:pt>
                <c:pt idx="1">
                  <c:v>1867.0</c:v>
                </c:pt>
                <c:pt idx="2">
                  <c:v>1868.0</c:v>
                </c:pt>
                <c:pt idx="3">
                  <c:v>1869.0</c:v>
                </c:pt>
                <c:pt idx="4">
                  <c:v>1870.0</c:v>
                </c:pt>
                <c:pt idx="5">
                  <c:v>1871.0</c:v>
                </c:pt>
                <c:pt idx="6">
                  <c:v>1872.0</c:v>
                </c:pt>
                <c:pt idx="7">
                  <c:v>1873.0</c:v>
                </c:pt>
                <c:pt idx="8">
                  <c:v>1874.0</c:v>
                </c:pt>
                <c:pt idx="9">
                  <c:v>1875.0</c:v>
                </c:pt>
                <c:pt idx="10">
                  <c:v>1876.0</c:v>
                </c:pt>
                <c:pt idx="11">
                  <c:v>1877.0</c:v>
                </c:pt>
                <c:pt idx="12">
                  <c:v>1878.0</c:v>
                </c:pt>
                <c:pt idx="13">
                  <c:v>1879.0</c:v>
                </c:pt>
                <c:pt idx="14">
                  <c:v>1880.0</c:v>
                </c:pt>
                <c:pt idx="15">
                  <c:v>1881.0</c:v>
                </c:pt>
                <c:pt idx="16">
                  <c:v>1882.0</c:v>
                </c:pt>
                <c:pt idx="17">
                  <c:v>1883.0</c:v>
                </c:pt>
                <c:pt idx="18">
                  <c:v>1884.0</c:v>
                </c:pt>
                <c:pt idx="19">
                  <c:v>1885.0</c:v>
                </c:pt>
                <c:pt idx="20">
                  <c:v>1886.0</c:v>
                </c:pt>
                <c:pt idx="21">
                  <c:v>1887.0</c:v>
                </c:pt>
                <c:pt idx="22">
                  <c:v>1888.0</c:v>
                </c:pt>
                <c:pt idx="23">
                  <c:v>1889.0</c:v>
                </c:pt>
                <c:pt idx="24">
                  <c:v>1890.0</c:v>
                </c:pt>
                <c:pt idx="25">
                  <c:v>1891.0</c:v>
                </c:pt>
                <c:pt idx="26">
                  <c:v>1892.0</c:v>
                </c:pt>
                <c:pt idx="27">
                  <c:v>1893.0</c:v>
                </c:pt>
                <c:pt idx="28">
                  <c:v>1894.0</c:v>
                </c:pt>
                <c:pt idx="29">
                  <c:v>1895.0</c:v>
                </c:pt>
                <c:pt idx="30">
                  <c:v>1896.0</c:v>
                </c:pt>
                <c:pt idx="31">
                  <c:v>1897.0</c:v>
                </c:pt>
                <c:pt idx="32">
                  <c:v>1898.0</c:v>
                </c:pt>
                <c:pt idx="33">
                  <c:v>1899.0</c:v>
                </c:pt>
                <c:pt idx="34">
                  <c:v>1900.0</c:v>
                </c:pt>
                <c:pt idx="35">
                  <c:v>1901.0</c:v>
                </c:pt>
                <c:pt idx="36">
                  <c:v>1902.0</c:v>
                </c:pt>
                <c:pt idx="37">
                  <c:v>1903.0</c:v>
                </c:pt>
                <c:pt idx="38">
                  <c:v>1904.0</c:v>
                </c:pt>
                <c:pt idx="39">
                  <c:v>1905.0</c:v>
                </c:pt>
                <c:pt idx="40">
                  <c:v>1906.0</c:v>
                </c:pt>
                <c:pt idx="41">
                  <c:v>1907.0</c:v>
                </c:pt>
                <c:pt idx="42">
                  <c:v>1908.0</c:v>
                </c:pt>
                <c:pt idx="43">
                  <c:v>1909.0</c:v>
                </c:pt>
                <c:pt idx="44">
                  <c:v>1910.0</c:v>
                </c:pt>
                <c:pt idx="45">
                  <c:v>1911.0</c:v>
                </c:pt>
                <c:pt idx="46">
                  <c:v>1912.0</c:v>
                </c:pt>
                <c:pt idx="47">
                  <c:v>1913.0</c:v>
                </c:pt>
                <c:pt idx="48">
                  <c:v>1914.0</c:v>
                </c:pt>
                <c:pt idx="49">
                  <c:v>1915.0</c:v>
                </c:pt>
                <c:pt idx="50">
                  <c:v>1916.0</c:v>
                </c:pt>
                <c:pt idx="51">
                  <c:v>1917.0</c:v>
                </c:pt>
                <c:pt idx="52">
                  <c:v>1918.0</c:v>
                </c:pt>
                <c:pt idx="53">
                  <c:v>1919.0</c:v>
                </c:pt>
                <c:pt idx="54">
                  <c:v>1920.0</c:v>
                </c:pt>
                <c:pt idx="55">
                  <c:v>1921.0</c:v>
                </c:pt>
                <c:pt idx="56">
                  <c:v>1922.0</c:v>
                </c:pt>
                <c:pt idx="57">
                  <c:v>1923.0</c:v>
                </c:pt>
                <c:pt idx="58">
                  <c:v>1924.0</c:v>
                </c:pt>
                <c:pt idx="59">
                  <c:v>1925.0</c:v>
                </c:pt>
                <c:pt idx="60">
                  <c:v>1926.0</c:v>
                </c:pt>
                <c:pt idx="61">
                  <c:v>1927.0</c:v>
                </c:pt>
                <c:pt idx="62">
                  <c:v>1928.0</c:v>
                </c:pt>
                <c:pt idx="63">
                  <c:v>1929.0</c:v>
                </c:pt>
                <c:pt idx="64">
                  <c:v>1930.0</c:v>
                </c:pt>
                <c:pt idx="65">
                  <c:v>1931.0</c:v>
                </c:pt>
                <c:pt idx="66">
                  <c:v>1932.0</c:v>
                </c:pt>
                <c:pt idx="67">
                  <c:v>1933.0</c:v>
                </c:pt>
                <c:pt idx="68">
                  <c:v>1934.0</c:v>
                </c:pt>
                <c:pt idx="69">
                  <c:v>1935.0</c:v>
                </c:pt>
                <c:pt idx="70">
                  <c:v>1936.0</c:v>
                </c:pt>
                <c:pt idx="71">
                  <c:v>1937.0</c:v>
                </c:pt>
                <c:pt idx="72">
                  <c:v>1938.0</c:v>
                </c:pt>
                <c:pt idx="73">
                  <c:v>1939.0</c:v>
                </c:pt>
                <c:pt idx="74">
                  <c:v>1940.0</c:v>
                </c:pt>
                <c:pt idx="75">
                  <c:v>1941.0</c:v>
                </c:pt>
                <c:pt idx="76">
                  <c:v>1942.0</c:v>
                </c:pt>
                <c:pt idx="77">
                  <c:v>1943.0</c:v>
                </c:pt>
                <c:pt idx="78">
                  <c:v>1944.0</c:v>
                </c:pt>
                <c:pt idx="79">
                  <c:v>1945.0</c:v>
                </c:pt>
                <c:pt idx="80">
                  <c:v>1946.0</c:v>
                </c:pt>
                <c:pt idx="81">
                  <c:v>1947.0</c:v>
                </c:pt>
                <c:pt idx="82">
                  <c:v>1948.0</c:v>
                </c:pt>
                <c:pt idx="83">
                  <c:v>1949.0</c:v>
                </c:pt>
                <c:pt idx="84">
                  <c:v>1950.0</c:v>
                </c:pt>
                <c:pt idx="85">
                  <c:v>1951.0</c:v>
                </c:pt>
                <c:pt idx="86">
                  <c:v>1952.0</c:v>
                </c:pt>
                <c:pt idx="87">
                  <c:v>1953.0</c:v>
                </c:pt>
                <c:pt idx="88">
                  <c:v>1954.0</c:v>
                </c:pt>
                <c:pt idx="89">
                  <c:v>1955.0</c:v>
                </c:pt>
                <c:pt idx="90">
                  <c:v>1956.0</c:v>
                </c:pt>
                <c:pt idx="91">
                  <c:v>1957.0</c:v>
                </c:pt>
                <c:pt idx="92">
                  <c:v>1958.0</c:v>
                </c:pt>
                <c:pt idx="93">
                  <c:v>1959.0</c:v>
                </c:pt>
                <c:pt idx="94">
                  <c:v>1960.0</c:v>
                </c:pt>
                <c:pt idx="95">
                  <c:v>1961.0</c:v>
                </c:pt>
                <c:pt idx="96">
                  <c:v>1962.0</c:v>
                </c:pt>
                <c:pt idx="97">
                  <c:v>1963.0</c:v>
                </c:pt>
                <c:pt idx="98">
                  <c:v>1964.0</c:v>
                </c:pt>
                <c:pt idx="99">
                  <c:v>1965.0</c:v>
                </c:pt>
                <c:pt idx="100">
                  <c:v>1966.0</c:v>
                </c:pt>
                <c:pt idx="101">
                  <c:v>1967.0</c:v>
                </c:pt>
                <c:pt idx="102">
                  <c:v>1968.0</c:v>
                </c:pt>
                <c:pt idx="103">
                  <c:v>1969.0</c:v>
                </c:pt>
                <c:pt idx="104">
                  <c:v>1970.0</c:v>
                </c:pt>
                <c:pt idx="105">
                  <c:v>1971.0</c:v>
                </c:pt>
                <c:pt idx="106">
                  <c:v>1972.0</c:v>
                </c:pt>
                <c:pt idx="107">
                  <c:v>1973.0</c:v>
                </c:pt>
                <c:pt idx="108">
                  <c:v>1974.0</c:v>
                </c:pt>
                <c:pt idx="109">
                  <c:v>1975.0</c:v>
                </c:pt>
                <c:pt idx="110">
                  <c:v>1976.0</c:v>
                </c:pt>
                <c:pt idx="111">
                  <c:v>1977.0</c:v>
                </c:pt>
                <c:pt idx="112">
                  <c:v>1978.0</c:v>
                </c:pt>
                <c:pt idx="113">
                  <c:v>1979.0</c:v>
                </c:pt>
                <c:pt idx="114">
                  <c:v>1980.0</c:v>
                </c:pt>
                <c:pt idx="115">
                  <c:v>1981.0</c:v>
                </c:pt>
                <c:pt idx="116">
                  <c:v>1982.0</c:v>
                </c:pt>
                <c:pt idx="117">
                  <c:v>1983.0</c:v>
                </c:pt>
                <c:pt idx="118">
                  <c:v>1984.0</c:v>
                </c:pt>
                <c:pt idx="119">
                  <c:v>1985.0</c:v>
                </c:pt>
                <c:pt idx="120">
                  <c:v>1986.0</c:v>
                </c:pt>
                <c:pt idx="121">
                  <c:v>1987.0</c:v>
                </c:pt>
                <c:pt idx="122">
                  <c:v>1988.0</c:v>
                </c:pt>
                <c:pt idx="123">
                  <c:v>1989.0</c:v>
                </c:pt>
                <c:pt idx="124">
                  <c:v>1990.0</c:v>
                </c:pt>
                <c:pt idx="125">
                  <c:v>1991.0</c:v>
                </c:pt>
                <c:pt idx="126">
                  <c:v>1992.0</c:v>
                </c:pt>
                <c:pt idx="127">
                  <c:v>1993.0</c:v>
                </c:pt>
                <c:pt idx="128">
                  <c:v>1994.0</c:v>
                </c:pt>
                <c:pt idx="129">
                  <c:v>1995.0</c:v>
                </c:pt>
                <c:pt idx="130">
                  <c:v>1996.0</c:v>
                </c:pt>
                <c:pt idx="131">
                  <c:v>1997.0</c:v>
                </c:pt>
                <c:pt idx="132">
                  <c:v>1998.0</c:v>
                </c:pt>
                <c:pt idx="133">
                  <c:v>1999.0</c:v>
                </c:pt>
                <c:pt idx="134">
                  <c:v>2000.0</c:v>
                </c:pt>
                <c:pt idx="135">
                  <c:v>2001.0</c:v>
                </c:pt>
                <c:pt idx="136">
                  <c:v>2002.0</c:v>
                </c:pt>
                <c:pt idx="137">
                  <c:v>2003.0</c:v>
                </c:pt>
                <c:pt idx="138">
                  <c:v>2004.0</c:v>
                </c:pt>
                <c:pt idx="139">
                  <c:v>2005.0</c:v>
                </c:pt>
                <c:pt idx="140">
                  <c:v>2006.0</c:v>
                </c:pt>
                <c:pt idx="141">
                  <c:v>2007.0</c:v>
                </c:pt>
                <c:pt idx="142">
                  <c:v>2008.0</c:v>
                </c:pt>
                <c:pt idx="143">
                  <c:v>2009.0</c:v>
                </c:pt>
              </c:numCache>
            </c:numRef>
          </c:xVal>
          <c:yVal>
            <c:numRef>
              <c:f>Predicted!$C$2:$C$145</c:f>
              <c:numCache>
                <c:formatCode>General</c:formatCode>
                <c:ptCount val="144"/>
                <c:pt idx="0">
                  <c:v>35.753889133</c:v>
                </c:pt>
                <c:pt idx="1">
                  <c:v>35.787226601</c:v>
                </c:pt>
                <c:pt idx="2">
                  <c:v>35.820564069</c:v>
                </c:pt>
                <c:pt idx="3">
                  <c:v>35.853901537</c:v>
                </c:pt>
                <c:pt idx="4">
                  <c:v>35.88723900599999</c:v>
                </c:pt>
                <c:pt idx="5">
                  <c:v>35.920576474</c:v>
                </c:pt>
                <c:pt idx="6">
                  <c:v>35.953913942</c:v>
                </c:pt>
                <c:pt idx="7">
                  <c:v>35.98725140999999</c:v>
                </c:pt>
                <c:pt idx="8">
                  <c:v>36.020588878</c:v>
                </c:pt>
                <c:pt idx="9">
                  <c:v>36.053926347</c:v>
                </c:pt>
                <c:pt idx="10">
                  <c:v>36.087263815</c:v>
                </c:pt>
                <c:pt idx="11">
                  <c:v>36.120601283</c:v>
                </c:pt>
                <c:pt idx="12">
                  <c:v>36.153938751</c:v>
                </c:pt>
                <c:pt idx="13">
                  <c:v>36.187276219</c:v>
                </c:pt>
                <c:pt idx="14">
                  <c:v>36.220613687</c:v>
                </c:pt>
                <c:pt idx="15">
                  <c:v>36.253951156</c:v>
                </c:pt>
                <c:pt idx="16">
                  <c:v>36.287288624</c:v>
                </c:pt>
                <c:pt idx="17">
                  <c:v>36.320626092</c:v>
                </c:pt>
                <c:pt idx="18">
                  <c:v>36.35396355999999</c:v>
                </c:pt>
                <c:pt idx="19">
                  <c:v>36.387301028</c:v>
                </c:pt>
                <c:pt idx="20">
                  <c:v>36.420638496</c:v>
                </c:pt>
                <c:pt idx="21">
                  <c:v>36.453975965</c:v>
                </c:pt>
                <c:pt idx="22">
                  <c:v>36.487313433</c:v>
                </c:pt>
                <c:pt idx="23">
                  <c:v>36.520650901</c:v>
                </c:pt>
                <c:pt idx="24">
                  <c:v>36.553988369</c:v>
                </c:pt>
                <c:pt idx="25">
                  <c:v>36.587325837</c:v>
                </c:pt>
                <c:pt idx="26">
                  <c:v>36.620663306</c:v>
                </c:pt>
                <c:pt idx="27">
                  <c:v>36.654000774</c:v>
                </c:pt>
                <c:pt idx="28">
                  <c:v>36.687338242</c:v>
                </c:pt>
                <c:pt idx="29">
                  <c:v>36.72067571</c:v>
                </c:pt>
                <c:pt idx="30">
                  <c:v>36.754013178</c:v>
                </c:pt>
                <c:pt idx="31">
                  <c:v>36.787350646</c:v>
                </c:pt>
                <c:pt idx="32">
                  <c:v>36.820688115</c:v>
                </c:pt>
                <c:pt idx="33">
                  <c:v>36.85402558299999</c:v>
                </c:pt>
                <c:pt idx="34">
                  <c:v>36.88736305099999</c:v>
                </c:pt>
                <c:pt idx="35">
                  <c:v>36.920700519</c:v>
                </c:pt>
                <c:pt idx="36">
                  <c:v>36.954037987</c:v>
                </c:pt>
                <c:pt idx="37">
                  <c:v>36.987375455</c:v>
                </c:pt>
                <c:pt idx="38">
                  <c:v>37.020712924</c:v>
                </c:pt>
                <c:pt idx="39">
                  <c:v>37.054050392</c:v>
                </c:pt>
                <c:pt idx="40">
                  <c:v>37.08738785999999</c:v>
                </c:pt>
                <c:pt idx="41">
                  <c:v>37.120725328</c:v>
                </c:pt>
                <c:pt idx="42">
                  <c:v>37.154062796</c:v>
                </c:pt>
                <c:pt idx="43">
                  <c:v>37.187400265</c:v>
                </c:pt>
                <c:pt idx="44">
                  <c:v>37.220737733</c:v>
                </c:pt>
                <c:pt idx="45">
                  <c:v>37.254075201</c:v>
                </c:pt>
                <c:pt idx="46">
                  <c:v>37.287412669</c:v>
                </c:pt>
                <c:pt idx="47">
                  <c:v>37.320750137</c:v>
                </c:pt>
                <c:pt idx="48">
                  <c:v>37.35408760499998</c:v>
                </c:pt>
                <c:pt idx="49">
                  <c:v>37.38742507399999</c:v>
                </c:pt>
                <c:pt idx="50">
                  <c:v>37.420762542</c:v>
                </c:pt>
                <c:pt idx="51">
                  <c:v>37.45410001</c:v>
                </c:pt>
                <c:pt idx="52">
                  <c:v>37.48743747799999</c:v>
                </c:pt>
                <c:pt idx="53">
                  <c:v>37.520774946</c:v>
                </c:pt>
                <c:pt idx="54">
                  <c:v>37.554112414</c:v>
                </c:pt>
                <c:pt idx="55">
                  <c:v>37.587449883</c:v>
                </c:pt>
                <c:pt idx="56">
                  <c:v>37.620787351</c:v>
                </c:pt>
                <c:pt idx="57">
                  <c:v>37.654124819</c:v>
                </c:pt>
                <c:pt idx="58">
                  <c:v>37.687462287</c:v>
                </c:pt>
                <c:pt idx="59">
                  <c:v>37.720799755</c:v>
                </c:pt>
                <c:pt idx="60">
                  <c:v>37.754137224</c:v>
                </c:pt>
                <c:pt idx="61">
                  <c:v>37.787474692</c:v>
                </c:pt>
                <c:pt idx="62">
                  <c:v>37.82081216</c:v>
                </c:pt>
                <c:pt idx="63">
                  <c:v>37.85414962799999</c:v>
                </c:pt>
                <c:pt idx="64">
                  <c:v>37.88748709599999</c:v>
                </c:pt>
                <c:pt idx="65">
                  <c:v>37.92082456399999</c:v>
                </c:pt>
                <c:pt idx="66">
                  <c:v>37.954162033</c:v>
                </c:pt>
                <c:pt idx="67">
                  <c:v>37.98749950099999</c:v>
                </c:pt>
                <c:pt idx="68">
                  <c:v>39.05376717799999</c:v>
                </c:pt>
                <c:pt idx="69">
                  <c:v>40.120034855</c:v>
                </c:pt>
                <c:pt idx="70">
                  <c:v>41.186302531</c:v>
                </c:pt>
                <c:pt idx="71">
                  <c:v>42.252570208</c:v>
                </c:pt>
                <c:pt idx="72">
                  <c:v>43.318837885</c:v>
                </c:pt>
                <c:pt idx="73">
                  <c:v>44.385105562</c:v>
                </c:pt>
                <c:pt idx="74">
                  <c:v>45.451373239</c:v>
                </c:pt>
                <c:pt idx="75">
                  <c:v>46.517640916</c:v>
                </c:pt>
                <c:pt idx="76">
                  <c:v>47.583908593</c:v>
                </c:pt>
                <c:pt idx="77">
                  <c:v>48.65017627</c:v>
                </c:pt>
                <c:pt idx="78">
                  <c:v>49.716443946</c:v>
                </c:pt>
                <c:pt idx="79">
                  <c:v>50.782711623</c:v>
                </c:pt>
                <c:pt idx="80">
                  <c:v>51.8489793</c:v>
                </c:pt>
                <c:pt idx="81">
                  <c:v>52.915246977</c:v>
                </c:pt>
                <c:pt idx="82">
                  <c:v>53.98151465399999</c:v>
                </c:pt>
                <c:pt idx="83">
                  <c:v>55.047782331</c:v>
                </c:pt>
                <c:pt idx="84">
                  <c:v>56.114050008</c:v>
                </c:pt>
                <c:pt idx="85">
                  <c:v>57.180317685</c:v>
                </c:pt>
                <c:pt idx="86">
                  <c:v>58.246585361</c:v>
                </c:pt>
                <c:pt idx="87">
                  <c:v>59.312853038</c:v>
                </c:pt>
                <c:pt idx="88">
                  <c:v>60.379120715</c:v>
                </c:pt>
                <c:pt idx="89">
                  <c:v>61.445388392</c:v>
                </c:pt>
                <c:pt idx="90">
                  <c:v>62.511656069</c:v>
                </c:pt>
                <c:pt idx="91">
                  <c:v>63.577923746</c:v>
                </c:pt>
                <c:pt idx="92">
                  <c:v>64.644191423</c:v>
                </c:pt>
                <c:pt idx="93">
                  <c:v>65.7104591</c:v>
                </c:pt>
                <c:pt idx="94">
                  <c:v>66.77672677599999</c:v>
                </c:pt>
                <c:pt idx="95">
                  <c:v>68.87111167899998</c:v>
                </c:pt>
                <c:pt idx="96">
                  <c:v>70.965496582</c:v>
                </c:pt>
                <c:pt idx="97">
                  <c:v>73.059881485</c:v>
                </c:pt>
                <c:pt idx="98">
                  <c:v>75.154266388</c:v>
                </c:pt>
                <c:pt idx="99">
                  <c:v>77.248651291</c:v>
                </c:pt>
                <c:pt idx="100">
                  <c:v>79.34303619400001</c:v>
                </c:pt>
                <c:pt idx="101">
                  <c:v>81.437421097</c:v>
                </c:pt>
                <c:pt idx="102">
                  <c:v>83.531805999</c:v>
                </c:pt>
                <c:pt idx="103">
                  <c:v>85.62619090199999</c:v>
                </c:pt>
                <c:pt idx="104">
                  <c:v>87.720575805</c:v>
                </c:pt>
                <c:pt idx="105">
                  <c:v>89.814960708</c:v>
                </c:pt>
                <c:pt idx="106">
                  <c:v>91.909345611</c:v>
                </c:pt>
                <c:pt idx="107">
                  <c:v>94.00373051399998</c:v>
                </c:pt>
                <c:pt idx="108">
                  <c:v>96.098115417</c:v>
                </c:pt>
                <c:pt idx="109">
                  <c:v>98.19250031999997</c:v>
                </c:pt>
                <c:pt idx="110">
                  <c:v>100.28688522</c:v>
                </c:pt>
                <c:pt idx="111">
                  <c:v>102.38127013</c:v>
                </c:pt>
                <c:pt idx="112">
                  <c:v>104.47565503</c:v>
                </c:pt>
                <c:pt idx="113">
                  <c:v>106.57003993</c:v>
                </c:pt>
                <c:pt idx="114">
                  <c:v>108.66442483</c:v>
                </c:pt>
                <c:pt idx="115">
                  <c:v>110.75880974</c:v>
                </c:pt>
                <c:pt idx="116">
                  <c:v>112.85319464</c:v>
                </c:pt>
                <c:pt idx="117">
                  <c:v>114.94757954</c:v>
                </c:pt>
                <c:pt idx="118">
                  <c:v>117.04196445</c:v>
                </c:pt>
                <c:pt idx="119">
                  <c:v>119.13634935</c:v>
                </c:pt>
                <c:pt idx="120">
                  <c:v>121.23073425</c:v>
                </c:pt>
                <c:pt idx="121">
                  <c:v>123.32511915</c:v>
                </c:pt>
                <c:pt idx="122">
                  <c:v>125.41950406</c:v>
                </c:pt>
                <c:pt idx="123">
                  <c:v>127.51388896</c:v>
                </c:pt>
                <c:pt idx="124">
                  <c:v>129.60827386</c:v>
                </c:pt>
                <c:pt idx="125">
                  <c:v>131.70265877</c:v>
                </c:pt>
                <c:pt idx="126">
                  <c:v>133.79704367</c:v>
                </c:pt>
                <c:pt idx="127">
                  <c:v>135.89142857</c:v>
                </c:pt>
                <c:pt idx="128">
                  <c:v>137.98581347</c:v>
                </c:pt>
                <c:pt idx="129">
                  <c:v>140.08019838</c:v>
                </c:pt>
                <c:pt idx="130">
                  <c:v>142.17458328</c:v>
                </c:pt>
                <c:pt idx="131">
                  <c:v>144.26896818</c:v>
                </c:pt>
                <c:pt idx="132">
                  <c:v>146.36335309</c:v>
                </c:pt>
                <c:pt idx="133">
                  <c:v>148.45773799</c:v>
                </c:pt>
                <c:pt idx="134">
                  <c:v>150.55212289</c:v>
                </c:pt>
                <c:pt idx="135">
                  <c:v>152.64650779</c:v>
                </c:pt>
                <c:pt idx="136">
                  <c:v>154.7408927</c:v>
                </c:pt>
                <c:pt idx="137">
                  <c:v>156.8352776</c:v>
                </c:pt>
                <c:pt idx="138">
                  <c:v>158.9296625</c:v>
                </c:pt>
                <c:pt idx="139">
                  <c:v>161.02404741</c:v>
                </c:pt>
                <c:pt idx="140">
                  <c:v>163.11843231</c:v>
                </c:pt>
                <c:pt idx="141">
                  <c:v>165.21281721</c:v>
                </c:pt>
                <c:pt idx="142">
                  <c:v>167.30720211</c:v>
                </c:pt>
                <c:pt idx="143">
                  <c:v>169.40158702</c:v>
                </c:pt>
              </c:numCache>
            </c:numRef>
          </c:yVal>
          <c:smooth val="1"/>
        </c:ser>
        <c:axId val="573863368"/>
        <c:axId val="843223272"/>
      </c:scatterChart>
      <c:valAx>
        <c:axId val="573863368"/>
        <c:scaling>
          <c:orientation val="minMax"/>
          <c:max val="2015.0"/>
          <c:min val="1860.0"/>
        </c:scaling>
        <c:axPos val="b"/>
        <c:title>
          <c:tx>
            <c:rich>
              <a:bodyPr/>
              <a:lstStyle/>
              <a:p>
                <a:pPr>
                  <a:defRPr sz="1800"/>
                </a:pPr>
                <a:r>
                  <a:rPr lang="en-US" sz="1800"/>
                  <a:t>Year</a:t>
                </a:r>
              </a:p>
            </c:rich>
          </c:tx>
          <c:layout/>
          <c:spPr>
            <a:noFill/>
            <a:ln w="25400">
              <a:noFill/>
            </a:ln>
          </c:spPr>
        </c:title>
        <c:numFmt formatCode="General" sourceLinked="1"/>
        <c:tickLblPos val="nextTo"/>
        <c:spPr>
          <a:ln w="3175">
            <a:solidFill>
              <a:srgbClr val="808080"/>
            </a:solidFill>
            <a:prstDash val="solid"/>
          </a:ln>
        </c:spPr>
        <c:txPr>
          <a:bodyPr rot="0" vert="horz"/>
          <a:lstStyle/>
          <a:p>
            <a:pPr>
              <a:defRPr sz="1000" b="1" i="0" u="none" strike="noStrike" baseline="0">
                <a:solidFill>
                  <a:srgbClr val="000000"/>
                </a:solidFill>
                <a:latin typeface="Calibri"/>
                <a:ea typeface="Calibri"/>
                <a:cs typeface="Calibri"/>
              </a:defRPr>
            </a:pPr>
            <a:endParaRPr lang="en-US"/>
          </a:p>
        </c:txPr>
        <c:crossAx val="843223272"/>
        <c:crosses val="autoZero"/>
        <c:crossBetween val="midCat"/>
      </c:valAx>
      <c:valAx>
        <c:axId val="843223272"/>
        <c:scaling>
          <c:orientation val="minMax"/>
        </c:scaling>
        <c:axPos val="l"/>
        <c:majorGridlines>
          <c:spPr>
            <a:ln w="3175">
              <a:solidFill>
                <a:srgbClr val="808080"/>
              </a:solidFill>
              <a:prstDash val="solid"/>
            </a:ln>
          </c:spPr>
        </c:majorGridlines>
        <c:title>
          <c:tx>
            <c:rich>
              <a:bodyPr rot="-5400000" vert="horz"/>
              <a:lstStyle/>
              <a:p>
                <a:pPr>
                  <a:defRPr sz="1800"/>
                </a:pPr>
                <a:r>
                  <a:rPr lang="en-US" sz="1800"/>
                  <a:t>Yield, Bushels per acre</a:t>
                </a:r>
              </a:p>
            </c:rich>
          </c:tx>
          <c:layout/>
          <c:spPr>
            <a:noFill/>
            <a:ln w="25400">
              <a:noFill/>
            </a:ln>
          </c:spPr>
        </c:title>
        <c:numFmt formatCode="General" sourceLinked="1"/>
        <c:tickLblPos val="nextTo"/>
        <c:spPr>
          <a:ln w="3175">
            <a:solidFill>
              <a:srgbClr val="808080"/>
            </a:solidFill>
            <a:prstDash val="solid"/>
          </a:ln>
        </c:spPr>
        <c:txPr>
          <a:bodyPr/>
          <a:lstStyle/>
          <a:p>
            <a:pPr>
              <a:defRPr b="1"/>
            </a:pPr>
            <a:endParaRPr lang="en-US"/>
          </a:p>
        </c:txPr>
        <c:crossAx val="573863368"/>
        <c:crosses val="autoZero"/>
        <c:crossBetween val="midCat"/>
      </c:valAx>
      <c:spPr>
        <a:solidFill>
          <a:srgbClr val="FFFFFF"/>
        </a:solidFill>
        <a:ln w="12700">
          <a:solidFill>
            <a:srgbClr val="993366"/>
          </a:solidFill>
          <a:prstDash val="solid"/>
        </a:ln>
      </c:spPr>
    </c:plotArea>
    <c:plotVisOnly val="1"/>
    <c:dispBlanksAs val="gap"/>
  </c:chart>
  <c:spPr>
    <a:solidFill>
      <a:srgbClr val="FFFFFF"/>
    </a:solidFill>
    <a:ln w="3175">
      <a:solidFill>
        <a:srgbClr val="808080"/>
      </a:solidFill>
      <a:prstDash val="solid"/>
    </a:ln>
  </c:sp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pict"/></Relationships>
</file>

<file path=ppt/drawings/_rels/vmlDrawing2.vml.rels><?xml version="1.0" encoding="UTF-8" standalone="yes"?>
<Relationships xmlns="http://schemas.openxmlformats.org/package/2006/relationships"><Relationship Id="rId4" Type="http://schemas.openxmlformats.org/officeDocument/2006/relationships/image" Target="../media/image32.pict"/><Relationship Id="rId1" Type="http://schemas.openxmlformats.org/officeDocument/2006/relationships/image" Target="../media/image29.pict"/><Relationship Id="rId2" Type="http://schemas.openxmlformats.org/officeDocument/2006/relationships/image" Target="../media/image30.pict"/><Relationship Id="rId3" Type="http://schemas.openxmlformats.org/officeDocument/2006/relationships/image" Target="../media/image31.pict"/></Relationships>
</file>

<file path=ppt/drawings/_rels/vmlDrawing3.vml.rels><?xml version="1.0" encoding="UTF-8" standalone="yes"?>
<Relationships xmlns="http://schemas.openxmlformats.org/package/2006/relationships"><Relationship Id="rId4" Type="http://schemas.openxmlformats.org/officeDocument/2006/relationships/image" Target="../media/image36.pict"/><Relationship Id="rId1" Type="http://schemas.openxmlformats.org/officeDocument/2006/relationships/image" Target="../media/image33.pict"/><Relationship Id="rId2" Type="http://schemas.openxmlformats.org/officeDocument/2006/relationships/image" Target="../media/image34.pict"/><Relationship Id="rId3" Type="http://schemas.openxmlformats.org/officeDocument/2006/relationships/image" Target="../media/image35.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pict"/></Relationships>
</file>

<file path=ppt/drawings/drawing1.xml><?xml version="1.0" encoding="utf-8"?>
<c:userShapes xmlns:c="http://schemas.openxmlformats.org/drawingml/2006/chart">
  <cdr:relSizeAnchor xmlns:cdr="http://schemas.openxmlformats.org/drawingml/2006/chartDrawing">
    <cdr:from>
      <cdr:x>0.13333</cdr:x>
      <cdr:y>0.68732</cdr:y>
    </cdr:from>
    <cdr:to>
      <cdr:x>0.20556</cdr:x>
      <cdr:y>0.75811</cdr:y>
    </cdr:to>
    <cdr:sp macro="" textlink="">
      <cdr:nvSpPr>
        <cdr:cNvPr id="2" name="TextBox 1"/>
        <cdr:cNvSpPr txBox="1"/>
      </cdr:nvSpPr>
      <cdr:spPr>
        <a:xfrm xmlns:a="http://schemas.openxmlformats.org/drawingml/2006/main">
          <a:off x="1219200" y="3945466"/>
          <a:ext cx="660400" cy="4064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000" b="1" dirty="0" smtClean="0">
              <a:solidFill>
                <a:srgbClr val="FF0000"/>
              </a:solidFill>
            </a:rPr>
            <a:t>31.9</a:t>
          </a:r>
          <a:endParaRPr lang="en-US" sz="2000" b="1" dirty="0">
            <a:solidFill>
              <a:srgbClr val="FF0000"/>
            </a:solidFill>
          </a:endParaRPr>
        </a:p>
      </cdr:txBody>
    </cdr:sp>
  </cdr:relSizeAnchor>
  <cdr:relSizeAnchor xmlns:cdr="http://schemas.openxmlformats.org/drawingml/2006/chartDrawing">
    <cdr:from>
      <cdr:x>0.87072</cdr:x>
      <cdr:y>0.69027</cdr:y>
    </cdr:from>
    <cdr:to>
      <cdr:x>0.93381</cdr:x>
      <cdr:y>0.76991</cdr:y>
    </cdr:to>
    <cdr:sp macro="" textlink="">
      <cdr:nvSpPr>
        <cdr:cNvPr id="3" name="TextBox 2"/>
        <cdr:cNvSpPr txBox="1"/>
      </cdr:nvSpPr>
      <cdr:spPr>
        <a:xfrm xmlns:a="http://schemas.openxmlformats.org/drawingml/2006/main">
          <a:off x="7961870" y="3962401"/>
          <a:ext cx="576892" cy="457199"/>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b="1" dirty="0" smtClean="0">
              <a:solidFill>
                <a:srgbClr val="FF0000"/>
              </a:solidFill>
            </a:rPr>
            <a:t>33.8</a:t>
          </a:r>
          <a:endParaRPr lang="en-US" sz="2000" b="1" dirty="0">
            <a:solidFill>
              <a:srgbClr val="FF0000"/>
            </a:solidFill>
          </a:endParaRPr>
        </a:p>
      </cdr:txBody>
    </cdr:sp>
  </cdr:relSizeAnchor>
  <cdr:relSizeAnchor xmlns:cdr="http://schemas.openxmlformats.org/drawingml/2006/chartDrawing">
    <cdr:from>
      <cdr:x>0.4</cdr:x>
      <cdr:y>0.67552</cdr:y>
    </cdr:from>
    <cdr:to>
      <cdr:x>0.5</cdr:x>
      <cdr:y>0.83481</cdr:y>
    </cdr:to>
    <cdr:sp macro="" textlink="">
      <cdr:nvSpPr>
        <cdr:cNvPr id="4" name="TextBox 3"/>
        <cdr:cNvSpPr txBox="1"/>
      </cdr:nvSpPr>
      <cdr:spPr>
        <a:xfrm xmlns:a="http://schemas.openxmlformats.org/drawingml/2006/main">
          <a:off x="3657600" y="3877733"/>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800" b="1" dirty="0" smtClean="0">
              <a:solidFill>
                <a:srgbClr val="FF0000"/>
              </a:solidFill>
            </a:rPr>
            <a:t>6% Increase</a:t>
          </a:r>
          <a:endParaRPr lang="en-US" sz="2800" b="1" dirty="0">
            <a:solidFill>
              <a:srgbClr val="FF0000"/>
            </a:solidFill>
          </a:endParaRPr>
        </a:p>
      </cdr:txBody>
    </cdr:sp>
  </cdr:relSizeAnchor>
  <cdr:relSizeAnchor xmlns:cdr="http://schemas.openxmlformats.org/drawingml/2006/chartDrawing">
    <cdr:from>
      <cdr:x>0.08194</cdr:x>
      <cdr:y>0.3833</cdr:y>
    </cdr:from>
    <cdr:to>
      <cdr:x>0.55972</cdr:x>
      <cdr:y>0.52046</cdr:y>
    </cdr:to>
    <cdr:sp macro="" textlink="">
      <cdr:nvSpPr>
        <cdr:cNvPr id="5" name="Oval 4"/>
        <cdr:cNvSpPr/>
      </cdr:nvSpPr>
      <cdr:spPr>
        <a:xfrm xmlns:a="http://schemas.openxmlformats.org/drawingml/2006/main">
          <a:off x="749259" y="2200275"/>
          <a:ext cx="4368821" cy="787400"/>
        </a:xfrm>
        <a:prstGeom xmlns:a="http://schemas.openxmlformats.org/drawingml/2006/main" prst="ellipse">
          <a:avLst/>
        </a:prstGeom>
        <a:noFill xmlns:a="http://schemas.openxmlformats.org/drawingml/2006/main"/>
        <a:ln xmlns:a="http://schemas.openxmlformats.org/drawingml/2006/main" w="28575" cap="flat" cmpd="sng" algn="ctr">
          <a:solidFill>
            <a:srgbClr val="FF0000"/>
          </a:solidFill>
          <a:prstDash val="solid"/>
          <a:round/>
          <a:headEnd type="none" w="med" len="med"/>
          <a:tailEnd type="none" w="med" len="med"/>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0.5752</cdr:x>
      <cdr:y>0.36283</cdr:y>
    </cdr:from>
    <cdr:to>
      <cdr:x>0.99409</cdr:x>
      <cdr:y>0.53319</cdr:y>
    </cdr:to>
    <cdr:sp macro="" textlink="">
      <cdr:nvSpPr>
        <cdr:cNvPr id="6" name="Oval 5"/>
        <cdr:cNvSpPr/>
      </cdr:nvSpPr>
      <cdr:spPr>
        <a:xfrm xmlns:a="http://schemas.openxmlformats.org/drawingml/2006/main">
          <a:off x="5259616" y="2082801"/>
          <a:ext cx="3830381" cy="977900"/>
        </a:xfrm>
        <a:prstGeom xmlns:a="http://schemas.openxmlformats.org/drawingml/2006/main" prst="ellipse">
          <a:avLst/>
        </a:prstGeom>
        <a:noFill xmlns:a="http://schemas.openxmlformats.org/drawingml/2006/main"/>
        <a:ln xmlns:a="http://schemas.openxmlformats.org/drawingml/2006/main" w="28575" cap="flat" cmpd="sng" algn="ctr">
          <a:solidFill>
            <a:srgbClr val="FF0000"/>
          </a:solidFill>
          <a:prstDash val="solid"/>
          <a:round/>
          <a:headEnd type="none" w="med" len="med"/>
          <a:tailEnd type="none" w="med" len="med"/>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0.30139</cdr:x>
      <cdr:y>0.3934</cdr:y>
    </cdr:from>
    <cdr:to>
      <cdr:x>0.40139</cdr:x>
      <cdr:y>0.55269</cdr:y>
    </cdr:to>
    <cdr:sp macro="" textlink="">
      <cdr:nvSpPr>
        <cdr:cNvPr id="7" name="TextBox 6"/>
        <cdr:cNvSpPr txBox="1"/>
      </cdr:nvSpPr>
      <cdr:spPr>
        <a:xfrm xmlns:a="http://schemas.openxmlformats.org/drawingml/2006/main">
          <a:off x="2755900" y="2258254"/>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b="1" dirty="0" smtClean="0">
              <a:solidFill>
                <a:srgbClr val="FF0000"/>
              </a:solidFill>
            </a:rPr>
            <a:t>7</a:t>
          </a:r>
          <a:endParaRPr lang="en-US" sz="2000" b="1" dirty="0">
            <a:solidFill>
              <a:srgbClr val="FF0000"/>
            </a:solidFill>
          </a:endParaRPr>
        </a:p>
      </cdr:txBody>
    </cdr:sp>
  </cdr:relSizeAnchor>
  <cdr:relSizeAnchor xmlns:cdr="http://schemas.openxmlformats.org/drawingml/2006/chartDrawing">
    <cdr:from>
      <cdr:x>0.75694</cdr:x>
      <cdr:y>0.3833</cdr:y>
    </cdr:from>
    <cdr:to>
      <cdr:x>0.85694</cdr:x>
      <cdr:y>0.54259</cdr:y>
    </cdr:to>
    <cdr:sp macro="" textlink="">
      <cdr:nvSpPr>
        <cdr:cNvPr id="8" name="TextBox 7"/>
        <cdr:cNvSpPr txBox="1"/>
      </cdr:nvSpPr>
      <cdr:spPr>
        <a:xfrm xmlns:a="http://schemas.openxmlformats.org/drawingml/2006/main">
          <a:off x="6921500" y="2200275"/>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b="1" dirty="0" smtClean="0">
              <a:solidFill>
                <a:srgbClr val="FF0000"/>
              </a:solidFill>
            </a:rPr>
            <a:t>10</a:t>
          </a:r>
          <a:endParaRPr lang="en-US" sz="2000" b="1" dirty="0">
            <a:solidFill>
              <a:srgbClr val="FF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0.20528</cdr:x>
      <cdr:y>0.67054</cdr:y>
    </cdr:from>
    <cdr:to>
      <cdr:x>0.35363</cdr:x>
      <cdr:y>0.70863</cdr:y>
    </cdr:to>
    <cdr:sp macro="" textlink="">
      <cdr:nvSpPr>
        <cdr:cNvPr id="2" name="TextBox 1"/>
        <cdr:cNvSpPr txBox="1"/>
      </cdr:nvSpPr>
      <cdr:spPr>
        <a:xfrm xmlns:a="http://schemas.openxmlformats.org/drawingml/2006/main">
          <a:off x="1915577" y="4625584"/>
          <a:ext cx="1345176" cy="264560"/>
        </a:xfrm>
        <a:prstGeom xmlns:a="http://schemas.openxmlformats.org/drawingml/2006/main" prst="rect">
          <a:avLst/>
        </a:prstGeom>
      </cdr:spPr>
      <cdr:txBody>
        <a:bodyPr xmlns:a="http://schemas.openxmlformats.org/drawingml/2006/main" wrap="none" rtlCol="0">
          <a:spAutoFit/>
        </a:bodyPr>
        <a:lstStyle xmlns:a="http://schemas.openxmlformats.org/drawingml/2006/main"/>
        <a:p xmlns:a="http://schemas.openxmlformats.org/drawingml/2006/main">
          <a:r>
            <a:rPr lang="en-US" sz="1100" b="1"/>
            <a:t>b=0.033</a:t>
          </a:r>
          <a:r>
            <a:rPr lang="en-US" sz="1100" b="1" baseline="0"/>
            <a:t> bu/ac/year</a:t>
          </a:r>
          <a:endParaRPr lang="en-US" sz="1100" b="1"/>
        </a:p>
      </cdr:txBody>
    </cdr:sp>
  </cdr:relSizeAnchor>
  <cdr:relSizeAnchor xmlns:cdr="http://schemas.openxmlformats.org/drawingml/2006/chartDrawing">
    <cdr:from>
      <cdr:x>0.40466</cdr:x>
      <cdr:y>0.59798</cdr:y>
    </cdr:from>
    <cdr:to>
      <cdr:x>0.55226</cdr:x>
      <cdr:y>0.63607</cdr:y>
    </cdr:to>
    <cdr:sp macro="" textlink="">
      <cdr:nvSpPr>
        <cdr:cNvPr id="4" name="TextBox 1"/>
        <cdr:cNvSpPr txBox="1"/>
      </cdr:nvSpPr>
      <cdr:spPr>
        <a:xfrm xmlns:a="http://schemas.openxmlformats.org/drawingml/2006/main">
          <a:off x="3713744" y="4119532"/>
          <a:ext cx="1345176" cy="264560"/>
        </a:xfrm>
        <a:prstGeom xmlns:a="http://schemas.openxmlformats.org/drawingml/2006/main" prst="rect">
          <a:avLst/>
        </a:prstGeom>
      </cdr:spPr>
      <cdr:txBody>
        <a:bodyPr xmlns:a="http://schemas.openxmlformats.org/drawingml/2006/main" wrap="none" rtlCol="0">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b="1"/>
            <a:t>b=1.066</a:t>
          </a:r>
          <a:r>
            <a:rPr lang="en-US" sz="1100" b="1" baseline="0"/>
            <a:t> bu/ac/year</a:t>
          </a:r>
          <a:endParaRPr lang="en-US" sz="1100" b="1"/>
        </a:p>
      </cdr:txBody>
    </cdr:sp>
  </cdr:relSizeAnchor>
  <cdr:relSizeAnchor xmlns:cdr="http://schemas.openxmlformats.org/drawingml/2006/chartDrawing">
    <cdr:from>
      <cdr:x>0.86206</cdr:x>
      <cdr:y>0.05107</cdr:y>
    </cdr:from>
    <cdr:to>
      <cdr:x>0.92991</cdr:x>
      <cdr:y>0.28501</cdr:y>
    </cdr:to>
    <cdr:sp macro="" textlink="">
      <cdr:nvSpPr>
        <cdr:cNvPr id="7" name="Straight Connector 6"/>
        <cdr:cNvSpPr/>
      </cdr:nvSpPr>
      <cdr:spPr>
        <a:xfrm xmlns:a="http://schemas.openxmlformats.org/drawingml/2006/main" rot="5400000" flipH="1" flipV="1">
          <a:off x="7315202" y="262466"/>
          <a:ext cx="575735" cy="1202268"/>
        </a:xfrm>
        <a:prstGeom xmlns:a="http://schemas.openxmlformats.org/drawingml/2006/main" prst="line">
          <a:avLst/>
        </a:prstGeom>
        <a:ln xmlns:a="http://schemas.openxmlformats.org/drawingml/2006/main" w="38100" cap="flat" cmpd="sng" algn="ctr">
          <a:solidFill>
            <a:srgbClr val="FF0000"/>
          </a:solidFill>
          <a:prstDash val="solid"/>
          <a:round/>
          <a:headEnd type="none" w="med" len="med"/>
          <a:tailEnd type="none" w="med" len="med"/>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0.25143</cdr:x>
      <cdr:y>0.32208</cdr:y>
    </cdr:from>
    <cdr:to>
      <cdr:x>0.65453</cdr:x>
      <cdr:y>0.5</cdr:y>
    </cdr:to>
    <cdr:sp macro="" textlink="">
      <cdr:nvSpPr>
        <cdr:cNvPr id="8" name="TextBox 7"/>
        <cdr:cNvSpPr txBox="1"/>
      </cdr:nvSpPr>
      <cdr:spPr>
        <a:xfrm xmlns:a="http://schemas.openxmlformats.org/drawingml/2006/main">
          <a:off x="2133601" y="1655233"/>
          <a:ext cx="3420533"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3600" dirty="0" smtClean="0">
              <a:solidFill>
                <a:srgbClr val="FF0000"/>
              </a:solidFill>
            </a:rPr>
            <a:t>2 </a:t>
          </a:r>
          <a:r>
            <a:rPr lang="en-US" sz="3600" dirty="0" err="1" smtClean="0">
              <a:solidFill>
                <a:srgbClr val="FF0000"/>
              </a:solidFill>
            </a:rPr>
            <a:t>bu</a:t>
          </a:r>
          <a:r>
            <a:rPr lang="en-US" sz="3600" dirty="0" smtClean="0">
              <a:solidFill>
                <a:srgbClr val="FF0000"/>
              </a:solidFill>
            </a:rPr>
            <a:t>/acre/year</a:t>
          </a:r>
          <a:endParaRPr lang="en-US" sz="3600" dirty="0">
            <a:solidFill>
              <a:srgbClr val="FF0000"/>
            </a:solidFill>
          </a:endParaRPr>
        </a:p>
      </cdr:txBody>
    </cdr:sp>
  </cdr:relSizeAnchor>
  <cdr:relSizeAnchor xmlns:cdr="http://schemas.openxmlformats.org/drawingml/2006/chartDrawing">
    <cdr:from>
      <cdr:x>0.3093</cdr:x>
      <cdr:y>0.14333</cdr:y>
    </cdr:from>
    <cdr:to>
      <cdr:x>0.57471</cdr:x>
      <cdr:y>0.32125</cdr:y>
    </cdr:to>
    <cdr:sp macro="" textlink="">
      <cdr:nvSpPr>
        <cdr:cNvPr id="9" name="TextBox 8"/>
        <cdr:cNvSpPr txBox="1"/>
      </cdr:nvSpPr>
      <cdr:spPr>
        <a:xfrm xmlns:a="http://schemas.openxmlformats.org/drawingml/2006/main">
          <a:off x="2624668" y="736599"/>
          <a:ext cx="2252133"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3600" dirty="0" smtClean="0">
              <a:solidFill>
                <a:srgbClr val="FF0000"/>
              </a:solidFill>
            </a:rPr>
            <a:t>3 </a:t>
          </a:r>
          <a:r>
            <a:rPr lang="en-US" sz="3600" dirty="0" err="1" smtClean="0">
              <a:solidFill>
                <a:srgbClr val="FF0000"/>
              </a:solidFill>
            </a:rPr>
            <a:t>bu</a:t>
          </a:r>
          <a:r>
            <a:rPr lang="en-US" sz="3600" dirty="0" smtClean="0">
              <a:solidFill>
                <a:srgbClr val="FF0000"/>
              </a:solidFill>
            </a:rPr>
            <a:t>/acre/year</a:t>
          </a:r>
          <a:endParaRPr lang="en-US" sz="3600" dirty="0">
            <a:solidFill>
              <a:srgbClr val="FF0000"/>
            </a:solidFill>
          </a:endParaRPr>
        </a:p>
      </cdr:txBody>
    </cdr:sp>
  </cdr:relSizeAnchor>
  <cdr:relSizeAnchor xmlns:cdr="http://schemas.openxmlformats.org/drawingml/2006/chartDrawing">
    <cdr:from>
      <cdr:x>0.62859</cdr:x>
      <cdr:y>0.43657</cdr:y>
    </cdr:from>
    <cdr:to>
      <cdr:x>0.69643</cdr:x>
      <cdr:y>0.5</cdr:y>
    </cdr:to>
    <cdr:sp macro="" textlink="">
      <cdr:nvSpPr>
        <cdr:cNvPr id="11" name="Straight Arrow Connector 10"/>
        <cdr:cNvSpPr/>
      </cdr:nvSpPr>
      <cdr:spPr>
        <a:xfrm xmlns:a="http://schemas.openxmlformats.org/drawingml/2006/main">
          <a:off x="5334002" y="2243666"/>
          <a:ext cx="575734" cy="325967"/>
        </a:xfrm>
        <a:prstGeom xmlns:a="http://schemas.openxmlformats.org/drawingml/2006/main" prst="straightConnector1">
          <a:avLst/>
        </a:prstGeom>
        <a:ln xmlns:a="http://schemas.openxmlformats.org/drawingml/2006/main" w="57150" cap="flat" cmpd="sng" algn="ctr">
          <a:solidFill>
            <a:srgbClr val="FF0000"/>
          </a:solidFill>
          <a:prstDash val="solid"/>
          <a:round/>
          <a:headEnd type="none" w="med" len="med"/>
          <a:tailEnd type="arrow" w="med" len="med"/>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0.68047</cdr:x>
      <cdr:y>0.1598</cdr:y>
    </cdr:from>
    <cdr:to>
      <cdr:x>0.89199</cdr:x>
      <cdr:y>0.21911</cdr:y>
    </cdr:to>
    <cdr:sp macro="" textlink="">
      <cdr:nvSpPr>
        <cdr:cNvPr id="13" name="Straight Arrow Connector 12"/>
        <cdr:cNvSpPr/>
      </cdr:nvSpPr>
      <cdr:spPr>
        <a:xfrm xmlns:a="http://schemas.openxmlformats.org/drawingml/2006/main" flipV="1">
          <a:off x="5774269" y="821266"/>
          <a:ext cx="1794933" cy="304800"/>
        </a:xfrm>
        <a:prstGeom xmlns:a="http://schemas.openxmlformats.org/drawingml/2006/main" prst="straightConnector1">
          <a:avLst/>
        </a:prstGeom>
        <a:ln xmlns:a="http://schemas.openxmlformats.org/drawingml/2006/main" w="57150" cap="flat" cmpd="sng" algn="ctr">
          <a:solidFill>
            <a:srgbClr val="FF0000"/>
          </a:solidFill>
          <a:prstDash val="solid"/>
          <a:round/>
          <a:headEnd type="none" w="med" len="med"/>
          <a:tailEnd type="arrow" w="med" len="med"/>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B8EC09-98C1-4230-A213-FA5AE5122305}" type="datetimeFigureOut">
              <a:rPr lang="en-US" smtClean="0"/>
              <a:pPr/>
              <a:t>1/25/11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6C736F-67DC-4AD6-B39F-F449EC149D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6C736F-67DC-4AD6-B39F-F449EC149DB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a:lstStyle/>
          <a:p>
            <a:endParaRPr lang="en-US">
              <a:ea typeface="ＭＳ Ｐゴシック" pitchFamily="29" charset="-128"/>
              <a:cs typeface="ＭＳ Ｐゴシック" pitchFamily="29" charset="-128"/>
            </a:endParaRPr>
          </a:p>
        </p:txBody>
      </p:sp>
      <p:sp>
        <p:nvSpPr>
          <p:cNvPr id="25604" name="Slide Number Placeholder 3"/>
          <p:cNvSpPr>
            <a:spLocks noGrp="1"/>
          </p:cNvSpPr>
          <p:nvPr>
            <p:ph type="sldNum" sz="quarter" idx="5"/>
          </p:nvPr>
        </p:nvSpPr>
        <p:spPr bwMode="auto">
          <a:noFill/>
          <a:ln>
            <a:miter lim="800000"/>
            <a:headEnd/>
            <a:tailEnd/>
          </a:ln>
        </p:spPr>
        <p:txBody>
          <a:bodyPr/>
          <a:lstStyle/>
          <a:p>
            <a:fld id="{DE8EF30A-7A89-A24A-BF4F-21DC2A487740}" type="slidenum">
              <a:rPr lang="en-US">
                <a:latin typeface="Calibri" pitchFamily="29" charset="0"/>
                <a:ea typeface="ＭＳ Ｐゴシック" pitchFamily="29" charset="-128"/>
                <a:cs typeface="ＭＳ Ｐゴシック" pitchFamily="29" charset="-128"/>
              </a:rPr>
              <a:pPr/>
              <a:t>25</a:t>
            </a:fld>
            <a:endParaRPr lang="en-US">
              <a:latin typeface="Calibri" pitchFamily="29" charset="0"/>
              <a:ea typeface="ＭＳ Ｐゴシック" pitchFamily="29" charset="-128"/>
              <a:cs typeface="ＭＳ Ｐゴシック" pitchFamily="29"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xfrm>
            <a:off x="3884613" y="8685213"/>
            <a:ext cx="2971800" cy="457200"/>
          </a:xfrm>
          <a:noFill/>
        </p:spPr>
        <p:txBody>
          <a:bodyPr/>
          <a:lstStyle/>
          <a:p>
            <a:fld id="{0DF7B424-011B-DB4F-AA46-D8669DC945BA}" type="slidenum">
              <a:rPr lang="en-US"/>
              <a:pPr/>
              <a:t>36</a:t>
            </a:fld>
            <a:endParaRPr lang="en-US"/>
          </a:p>
        </p:txBody>
      </p:sp>
      <p:sp>
        <p:nvSpPr>
          <p:cNvPr id="82947" name="Rectangle 2"/>
          <p:cNvSpPr>
            <a:spLocks noGrp="1" noRot="1" noChangeAspect="1" noChangeArrowheads="1" noTextEdit="1"/>
          </p:cNvSpPr>
          <p:nvPr>
            <p:ph type="sldImg"/>
          </p:nvPr>
        </p:nvSpPr>
        <p:spPr>
          <a:xfrm>
            <a:off x="1150938" y="692150"/>
            <a:ext cx="4556125" cy="3416300"/>
          </a:xfrm>
          <a:ln/>
        </p:spPr>
      </p:sp>
      <p:sp>
        <p:nvSpPr>
          <p:cNvPr id="82948" name="Rectangle 3"/>
          <p:cNvSpPr>
            <a:spLocks noGrp="1" noChangeArrowheads="1"/>
          </p:cNvSpPr>
          <p:nvPr>
            <p:ph type="body" idx="1"/>
          </p:nvPr>
        </p:nvSpPr>
        <p:spPr>
          <a:noFill/>
          <a:ln/>
        </p:spPr>
        <p:txBody>
          <a:bodyPr/>
          <a:lstStyle/>
          <a:p>
            <a:endParaRPr lang="en-US">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xfrm>
            <a:off x="3884613" y="8685213"/>
            <a:ext cx="2971800" cy="457200"/>
          </a:xfrm>
          <a:noFill/>
        </p:spPr>
        <p:txBody>
          <a:bodyPr/>
          <a:lstStyle/>
          <a:p>
            <a:fld id="{0DF7B424-011B-DB4F-AA46-D8669DC945BA}" type="slidenum">
              <a:rPr lang="en-US"/>
              <a:pPr/>
              <a:t>37</a:t>
            </a:fld>
            <a:endParaRPr lang="en-US"/>
          </a:p>
        </p:txBody>
      </p:sp>
      <p:sp>
        <p:nvSpPr>
          <p:cNvPr id="82947" name="Rectangle 2"/>
          <p:cNvSpPr>
            <a:spLocks noGrp="1" noRot="1" noChangeAspect="1" noChangeArrowheads="1" noTextEdit="1"/>
          </p:cNvSpPr>
          <p:nvPr>
            <p:ph type="sldImg"/>
          </p:nvPr>
        </p:nvSpPr>
        <p:spPr>
          <a:xfrm>
            <a:off x="1150938" y="692150"/>
            <a:ext cx="4556125" cy="3416300"/>
          </a:xfrm>
          <a:ln/>
        </p:spPr>
      </p:sp>
      <p:sp>
        <p:nvSpPr>
          <p:cNvPr id="82948" name="Rectangle 3"/>
          <p:cNvSpPr>
            <a:spLocks noGrp="1" noChangeArrowheads="1"/>
          </p:cNvSpPr>
          <p:nvPr>
            <p:ph type="body" idx="1"/>
          </p:nvPr>
        </p:nvSpPr>
        <p:spPr>
          <a:noFill/>
          <a:ln/>
        </p:spPr>
        <p:txBody>
          <a:bodyPr/>
          <a:lstStyle/>
          <a:p>
            <a:endParaRPr lang="en-US">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44</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45</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46</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1E17F75F-3689-9142-A311-43F0C38FD71E}" type="slidenum">
              <a:rPr lang="en-US">
                <a:latin typeface="Arial" pitchFamily="29" charset="0"/>
                <a:ea typeface="ＭＳ Ｐゴシック" pitchFamily="29" charset="-128"/>
                <a:cs typeface="ＭＳ Ｐゴシック" pitchFamily="29" charset="-128"/>
              </a:rPr>
              <a:pPr/>
              <a:t>47</a:t>
            </a:fld>
            <a:endParaRPr lang="en-US">
              <a:latin typeface="Arial" pitchFamily="29" charset="0"/>
              <a:ea typeface="ＭＳ Ｐゴシック" pitchFamily="29" charset="-128"/>
              <a:cs typeface="ＭＳ Ｐゴシック" pitchFamily="29" charset="-128"/>
            </a:endParaRPr>
          </a:p>
        </p:txBody>
      </p:sp>
      <p:sp>
        <p:nvSpPr>
          <p:cNvPr id="73731" name="Rectangle 2"/>
          <p:cNvSpPr>
            <a:spLocks noGrp="1" noRot="1" noChangeAspect="1" noChangeArrowheads="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04C3F15-FCEE-9D43-B460-CE4079EA2817}" type="slidenum">
              <a:rPr lang="en-US">
                <a:latin typeface="Arial" pitchFamily="29" charset="0"/>
                <a:ea typeface="ＭＳ Ｐゴシック" pitchFamily="29" charset="-128"/>
                <a:cs typeface="ＭＳ Ｐゴシック" pitchFamily="29" charset="-128"/>
              </a:rPr>
              <a:pPr/>
              <a:t>48</a:t>
            </a:fld>
            <a:endParaRPr lang="en-US">
              <a:latin typeface="Arial" pitchFamily="29" charset="0"/>
              <a:ea typeface="ＭＳ Ｐゴシック" pitchFamily="29" charset="-128"/>
              <a:cs typeface="ＭＳ Ｐゴシック" pitchFamily="29" charset="-128"/>
            </a:endParaRPr>
          </a:p>
        </p:txBody>
      </p:sp>
      <p:sp>
        <p:nvSpPr>
          <p:cNvPr id="75779" name="Rectangle 2"/>
          <p:cNvSpPr>
            <a:spLocks noGrp="1" noRot="1" noChangeAspect="1" noChangeArrowheads="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50938" y="692150"/>
            <a:ext cx="4556125" cy="3416300"/>
          </a:xfrm>
          <a:ln/>
        </p:spPr>
      </p:sp>
      <p:sp>
        <p:nvSpPr>
          <p:cNvPr id="19459" name="Rectangle 3"/>
          <p:cNvSpPr>
            <a:spLocks noGrp="1" noChangeArrowheads="1"/>
          </p:cNvSpPr>
          <p:nvPr>
            <p:ph type="body" idx="1"/>
          </p:nvPr>
        </p:nvSpPr>
        <p:spPr>
          <a:noFill/>
          <a:ln/>
        </p:spPr>
        <p:txBody>
          <a:bodyPr/>
          <a:lstStyle/>
          <a:p>
            <a:endParaRPr lang="en-US">
              <a:latin typeface="Times" pitchFamily="34" charset="0"/>
              <a:ea typeface="ＭＳ Ｐゴシック" pitchFamily="34" charset="-128"/>
              <a:cs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F9F3864-B40B-024F-970C-6D42EDD4CC5F}" type="slidenum">
              <a:rPr lang="en-US">
                <a:latin typeface="Arial" pitchFamily="29" charset="0"/>
                <a:ea typeface="ＭＳ Ｐゴシック" pitchFamily="29" charset="-128"/>
                <a:cs typeface="ＭＳ Ｐゴシック" pitchFamily="29" charset="-128"/>
              </a:rPr>
              <a:pPr/>
              <a:t>50</a:t>
            </a:fld>
            <a:endParaRPr lang="en-US">
              <a:latin typeface="Arial" pitchFamily="29" charset="0"/>
              <a:ea typeface="ＭＳ Ｐゴシック" pitchFamily="29" charset="-128"/>
              <a:cs typeface="ＭＳ Ｐゴシック" pitchFamily="29" charset="-128"/>
            </a:endParaRPr>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F9F3864-B40B-024F-970C-6D42EDD4CC5F}" type="slidenum">
              <a:rPr lang="en-US">
                <a:latin typeface="Arial" pitchFamily="29" charset="0"/>
                <a:ea typeface="ＭＳ Ｐゴシック" pitchFamily="29" charset="-128"/>
                <a:cs typeface="ＭＳ Ｐゴシック" pitchFamily="29" charset="-128"/>
              </a:rPr>
              <a:pPr/>
              <a:t>51</a:t>
            </a:fld>
            <a:endParaRPr lang="en-US">
              <a:latin typeface="Arial" pitchFamily="29" charset="0"/>
              <a:ea typeface="ＭＳ Ｐゴシック" pitchFamily="29" charset="-128"/>
              <a:cs typeface="ＭＳ Ｐゴシック" pitchFamily="29" charset="-128"/>
            </a:endParaRPr>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a:lstStyle/>
          <a:p>
            <a:fld id="{3474CFD6-2315-F844-BD27-2AE63C5BC75C}" type="slidenum">
              <a:rPr lang="en-US">
                <a:latin typeface="Times New Roman" pitchFamily="29" charset="0"/>
                <a:ea typeface="Times New Roman" pitchFamily="29" charset="0"/>
                <a:cs typeface="Times New Roman" pitchFamily="29" charset="0"/>
              </a:rPr>
              <a:pPr/>
              <a:t>3</a:t>
            </a:fld>
            <a:endParaRPr lang="en-US">
              <a:latin typeface="Times New Roman" pitchFamily="29" charset="0"/>
              <a:ea typeface="Times New Roman" pitchFamily="29" charset="0"/>
              <a:cs typeface="Times New Roman" pitchFamily="29"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a:lstStyle/>
          <a:p>
            <a:pPr eaLnBrk="1" hangingPunct="1"/>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B25705DC-0A3F-7543-9729-BF795C2FAD32}" type="slidenum">
              <a:rPr lang="en-US">
                <a:latin typeface="Times New Roman" pitchFamily="29" charset="0"/>
                <a:ea typeface="Times New Roman" pitchFamily="29" charset="0"/>
                <a:cs typeface="Times New Roman" pitchFamily="29" charset="0"/>
              </a:rPr>
              <a:pPr/>
              <a:t>4</a:t>
            </a:fld>
            <a:endParaRPr lang="en-US">
              <a:latin typeface="Times New Roman" pitchFamily="29" charset="0"/>
              <a:ea typeface="Times New Roman" pitchFamily="29" charset="0"/>
              <a:cs typeface="Times New Roman" pitchFamily="29"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a:lstStyle/>
          <a:p>
            <a:pPr eaLnBrk="1" hangingPunct="1"/>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Rot="1" noChangeAspect="1" noChangeArrowheads="1"/>
          </p:cNvSpPr>
          <p:nvPr>
            <p:ph type="sldImg"/>
          </p:nvPr>
        </p:nvSpPr>
        <p:spPr>
          <a:solidFill>
            <a:srgbClr val="FFFFFF"/>
          </a:solidFill>
          <a:ln/>
        </p:spPr>
      </p:sp>
      <p:sp>
        <p:nvSpPr>
          <p:cNvPr id="114691"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34" charset="0"/>
              <a:ea typeface="ＭＳ Ｐゴシック" pitchFamily="34" charset="-128"/>
              <a:cs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343806F-3E2E-D44D-989E-65768578F13C}" type="slidenum">
              <a:rPr lang="en-US">
                <a:latin typeface="Arial" pitchFamily="34" charset="0"/>
                <a:ea typeface="ＭＳ Ｐゴシック" pitchFamily="34" charset="-128"/>
                <a:cs typeface="ＭＳ Ｐゴシック" pitchFamily="34" charset="-128"/>
              </a:rPr>
              <a:pPr/>
              <a:t>13</a:t>
            </a:fld>
            <a:endParaRPr lang="en-US">
              <a:latin typeface="Arial" pitchFamily="34" charset="0"/>
              <a:ea typeface="ＭＳ Ｐゴシック" pitchFamily="34" charset="-128"/>
              <a:cs typeface="ＭＳ Ｐゴシック" pitchFamily="34" charset="-128"/>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4800"/>
          </a:xfrm>
          <a:noFill/>
          <a:ln/>
        </p:spPr>
        <p:txBody>
          <a:bodyPr/>
          <a:lstStyle/>
          <a:p>
            <a:endParaRPr lang="de-DE">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6343806F-3E2E-D44D-989E-65768578F13C}" type="slidenum">
              <a:rPr lang="en-US">
                <a:latin typeface="Arial" pitchFamily="34" charset="0"/>
                <a:ea typeface="ＭＳ Ｐゴシック" pitchFamily="34" charset="-128"/>
                <a:cs typeface="ＭＳ Ｐゴシック" pitchFamily="34" charset="-128"/>
              </a:rPr>
              <a:pPr/>
              <a:t>14</a:t>
            </a:fld>
            <a:endParaRPr lang="en-US">
              <a:latin typeface="Arial" pitchFamily="34" charset="0"/>
              <a:ea typeface="ＭＳ Ｐゴシック" pitchFamily="34" charset="-128"/>
              <a:cs typeface="ＭＳ Ｐゴシック" pitchFamily="34" charset="-128"/>
            </a:endParaRPr>
          </a:p>
        </p:txBody>
      </p:sp>
      <p:sp>
        <p:nvSpPr>
          <p:cNvPr id="110595" name="Rectangle 2"/>
          <p:cNvSpPr>
            <a:spLocks noGrp="1" noRot="1" noChangeAspect="1" noChangeArrowheads="1" noTextEdit="1"/>
          </p:cNvSpPr>
          <p:nvPr>
            <p:ph type="sldImg"/>
          </p:nvPr>
        </p:nvSpPr>
        <p:spPr>
          <a:xfrm>
            <a:off x="1143000" y="687388"/>
            <a:ext cx="4572000" cy="3429000"/>
          </a:xfrm>
          <a:ln/>
        </p:spPr>
      </p:sp>
      <p:sp>
        <p:nvSpPr>
          <p:cNvPr id="110596" name="Rectangle 3"/>
          <p:cNvSpPr>
            <a:spLocks noGrp="1" noChangeArrowheads="1"/>
          </p:cNvSpPr>
          <p:nvPr>
            <p:ph type="body" idx="1"/>
          </p:nvPr>
        </p:nvSpPr>
        <p:spPr>
          <a:xfrm>
            <a:off x="685800" y="4343400"/>
            <a:ext cx="5486400" cy="4114800"/>
          </a:xfrm>
          <a:noFill/>
          <a:ln/>
        </p:spPr>
        <p:txBody>
          <a:bodyPr/>
          <a:lstStyle/>
          <a:p>
            <a:endParaRPr lang="de-DE">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613" y="8685213"/>
            <a:ext cx="2971800" cy="457200"/>
          </a:xfrm>
          <a:noFill/>
        </p:spPr>
        <p:txBody>
          <a:bodyPr/>
          <a:lstStyle/>
          <a:p>
            <a:fld id="{3297ED50-CC51-3B45-B1F6-451F7D87DFA9}" type="slidenum">
              <a:rPr lang="en-US"/>
              <a:pPr/>
              <a:t>19</a:t>
            </a:fld>
            <a:endParaRPr lang="en-US"/>
          </a:p>
        </p:txBody>
      </p:sp>
      <p:sp>
        <p:nvSpPr>
          <p:cNvPr id="62467" name="Rectangle 2"/>
          <p:cNvSpPr>
            <a:spLocks noGrp="1" noRot="1" noChangeAspect="1" noChangeArrowheads="1"/>
          </p:cNvSpPr>
          <p:nvPr>
            <p:ph type="sldImg"/>
          </p:nvPr>
        </p:nvSpPr>
        <p:spPr>
          <a:xfrm>
            <a:off x="1150938" y="692150"/>
            <a:ext cx="4556125" cy="3416300"/>
          </a:xfrm>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4613" y="8685213"/>
            <a:ext cx="2971800" cy="457200"/>
          </a:xfrm>
          <a:noFill/>
        </p:spPr>
        <p:txBody>
          <a:bodyPr/>
          <a:lstStyle/>
          <a:p>
            <a:fld id="{A003D0E5-908D-7B47-BABF-78942412DE3C}" type="slidenum">
              <a:rPr lang="en-US"/>
              <a:pPr/>
              <a:t>21</a:t>
            </a:fld>
            <a:endParaRPr lang="en-US"/>
          </a:p>
        </p:txBody>
      </p:sp>
      <p:sp>
        <p:nvSpPr>
          <p:cNvPr id="65539" name="Rectangle 2"/>
          <p:cNvSpPr>
            <a:spLocks noGrp="1" noRot="1" noChangeAspect="1" noChangeArrowheads="1"/>
          </p:cNvSpPr>
          <p:nvPr>
            <p:ph type="sldImg"/>
          </p:nvPr>
        </p:nvSpPr>
        <p:spPr>
          <a:xfrm>
            <a:off x="1150938" y="692150"/>
            <a:ext cx="4556125" cy="3416300"/>
          </a:xfrm>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12" charset="0"/>
              <a:ea typeface="ＭＳ Ｐゴシック" pitchFamily="-112" charset="-128"/>
              <a:cs typeface="ＭＳ Ｐゴシック" pitchFamily="-112"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1.jpeg"/><Relationship Id="rId1" Type="http://schemas.openxmlformats.org/officeDocument/2006/relationships/slideMaster" Target="../slideMasters/slideMaster1.xml"/><Relationship Id="rId2" Type="http://schemas.openxmlformats.org/officeDocument/2006/relationships/image" Target="../media/image2.pdf"/><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114385"/>
            <a:ext cx="9144000" cy="5743615"/>
          </a:xfrm>
          <a:prstGeom prst="rect">
            <a:avLst/>
          </a:prstGeom>
          <a:solidFill>
            <a:srgbClr val="0067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lvl1pPr algn="ct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EC58335-179D-0D45-BDC9-9A615D158F0F}" type="datetimeFigureOut">
              <a:rPr lang="en-US" smtClean="0"/>
              <a:pPr/>
              <a:t>1/25/11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Only">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itchFamily="27" charset="0"/>
                <a:ea typeface="ＭＳ Ｐゴシック" pitchFamily="27" charset="-128"/>
                <a:cs typeface="ＭＳ Ｐゴシック" pitchFamily="27" charset="-128"/>
              </a:defRPr>
            </a:lvl1pPr>
          </a:lstStyle>
          <a:p>
            <a:pPr>
              <a:defRPr/>
            </a:pPr>
            <a:fld id="{8EA8B4DE-0E36-5C43-8AC1-CC47B41FB7DC}" type="datetime1">
              <a:rPr lang="en-US"/>
              <a:pPr>
                <a:defRPr/>
              </a:pPr>
              <a:t>1/25/11</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solidFill>
                  <a:prstClr val="black"/>
                </a:solidFill>
                <a:latin typeface="Arial"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itchFamily="27" charset="0"/>
                <a:ea typeface="ＭＳ Ｐゴシック" pitchFamily="27" charset="-128"/>
                <a:cs typeface="ＭＳ Ｐゴシック" pitchFamily="27" charset="-128"/>
              </a:defRPr>
            </a:lvl1pPr>
          </a:lstStyle>
          <a:p>
            <a:pPr>
              <a:defRPr/>
            </a:pPr>
            <a:fld id="{9934FA59-E141-6744-B7E2-73095DC79CC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C58335-179D-0D45-BDC9-9A615D158F0F}" type="datetimeFigureOut">
              <a:rPr lang="en-US" smtClean="0"/>
              <a:pPr/>
              <a:t>1/25/11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51062"/>
            <a:ext cx="40386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151062"/>
            <a:ext cx="40386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C58335-179D-0D45-BDC9-9A615D158F0F}" type="datetimeFigureOut">
              <a:rPr lang="en-US" smtClean="0"/>
              <a:pPr/>
              <a:t>1/25/11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27806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917824"/>
            <a:ext cx="4040188" cy="3362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27806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17824"/>
            <a:ext cx="4041775" cy="3362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EC58335-179D-0D45-BDC9-9A615D158F0F}" type="datetimeFigureOut">
              <a:rPr lang="en-US" smtClean="0"/>
              <a:pPr/>
              <a:t>1/25/11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C58335-179D-0D45-BDC9-9A615D158F0F}" type="datetimeFigureOut">
              <a:rPr lang="en-US" smtClean="0"/>
              <a:pPr/>
              <a:t>1/25/11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58335-179D-0D45-BDC9-9A615D158F0F}" type="datetimeFigureOut">
              <a:rPr lang="en-US" smtClean="0"/>
              <a:pPr/>
              <a:t>1/25/11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08100"/>
            <a:ext cx="3008313" cy="7493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301751"/>
            <a:ext cx="5111750" cy="5035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2799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C58335-179D-0D45-BDC9-9A615D158F0F}" type="datetimeFigureOut">
              <a:rPr lang="en-US" smtClean="0"/>
              <a:pPr/>
              <a:t>1/25/11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Blank">
    <p:spTree>
      <p:nvGrpSpPr>
        <p:cNvPr id="1" name=""/>
        <p:cNvGrpSpPr/>
        <p:nvPr/>
      </p:nvGrpSpPr>
      <p:grpSpPr>
        <a:xfrm>
          <a:off x="0" y="0"/>
          <a:ext cx="0" cy="0"/>
          <a:chOff x="0" y="0"/>
          <a:chExt cx="0" cy="0"/>
        </a:xfrm>
      </p:grpSpPr>
      <p:sp>
        <p:nvSpPr>
          <p:cNvPr id="6" name="Rectangle 5"/>
          <p:cNvSpPr/>
          <p:nvPr userDrawn="1"/>
        </p:nvSpPr>
        <p:spPr>
          <a:xfrm>
            <a:off x="0" y="1114385"/>
            <a:ext cx="9144000" cy="5743615"/>
          </a:xfrm>
          <a:prstGeom prst="rect">
            <a:avLst/>
          </a:prstGeom>
          <a:solidFill>
            <a:srgbClr val="0067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CSP World.eps"/>
          <p:cNvPicPr>
            <a:picLocks noChangeAspect="1"/>
          </p:cNvPicPr>
          <p:nvPr userDrawn="1"/>
        </p:nvPicPr>
        <mc:AlternateContent xmlns:ma="http://schemas.microsoft.com/office/mac/drawingml/2008/main">
          <mc:Choice Requires="ma">
            <p:blipFill>
              <a:blip r:embed="rId2"/>
              <a:stretch>
                <a:fillRect/>
              </a:stretch>
            </p:blipFill>
          </mc:Choice>
          <mc:Fallback xmlns:ma="http://schemas.microsoft.com/office/mac/drawingml/2008/main" xmlns="" xmlns:a="http://schemas.openxmlformats.org/drawingml/2006/main" xmlns:r="http://schemas.openxmlformats.org/officeDocument/2006/relationships" xmlns:p="http://schemas.openxmlformats.org/presentationml/2006/main" xmlns:mc="http://schemas.openxmlformats.org/markup-compatibility/2006" xmlns:mv="urn:schemas-microsoft-com:mac:vml">
            <p:blipFill>
              <a:blip r:embed="rId3"/>
              <a:stretch>
                <a:fillRect/>
              </a:stretch>
            </p:blipFill>
          </mc:Fallback>
        </mc:AlternateContent>
        <p:spPr>
          <a:xfrm>
            <a:off x="1771261" y="469900"/>
            <a:ext cx="8875059" cy="6858000"/>
          </a:xfrm>
          <a:prstGeom prst="rect">
            <a:avLst/>
          </a:prstGeom>
        </p:spPr>
      </p:pic>
      <p:sp>
        <p:nvSpPr>
          <p:cNvPr id="2" name="Date Placeholder 1"/>
          <p:cNvSpPr>
            <a:spLocks noGrp="1"/>
          </p:cNvSpPr>
          <p:nvPr>
            <p:ph type="dt" sz="half" idx="10"/>
          </p:nvPr>
        </p:nvSpPr>
        <p:spPr/>
        <p:txBody>
          <a:bodyPr/>
          <a:lstStyle/>
          <a:p>
            <a:fld id="{1EC58335-179D-0D45-BDC9-9A615D158F0F}" type="datetimeFigureOut">
              <a:rPr lang="en-US" smtClean="0"/>
              <a:pPr/>
              <a:t>1/25/11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FB041-706C-CF48-8DEF-97EEE89FE4FF}" type="slidenum">
              <a:rPr lang="en-US" smtClean="0"/>
              <a:pPr/>
              <a:t>‹#›</a:t>
            </a:fld>
            <a:endParaRPr lang="en-US"/>
          </a:p>
        </p:txBody>
      </p:sp>
      <p:pic>
        <p:nvPicPr>
          <p:cNvPr id="7" name="Picture 6" descr="CSP Footer.jpg"/>
          <p:cNvPicPr>
            <a:picLocks noChangeAspect="1"/>
          </p:cNvPicPr>
          <p:nvPr userDrawn="1"/>
        </p:nvPicPr>
        <p:blipFill>
          <a:blip r:embed="rId4"/>
          <a:stretch>
            <a:fillRect/>
          </a:stretch>
        </p:blipFill>
        <p:spPr>
          <a:xfrm>
            <a:off x="0" y="0"/>
            <a:ext cx="9144000" cy="1146048"/>
          </a:xfrm>
          <a:prstGeom prst="rect">
            <a:avLst/>
          </a:prstGeom>
        </p:spPr>
      </p:pic>
      <p:sp>
        <p:nvSpPr>
          <p:cNvPr id="8" name="Subtitle 2"/>
          <p:cNvSpPr>
            <a:spLocks noGrp="1"/>
          </p:cNvSpPr>
          <p:nvPr>
            <p:ph type="subTitle" idx="1"/>
          </p:nvPr>
        </p:nvSpPr>
        <p:spPr>
          <a:xfrm>
            <a:off x="457202" y="1490165"/>
            <a:ext cx="2847274" cy="5016995"/>
          </a:xfrm>
        </p:spPr>
        <p:txBody>
          <a:bodyPr/>
          <a:lstStyle>
            <a:lvl1pPr marL="0" indent="0" algn="r">
              <a:buNone/>
              <a:defRPr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11" charset="0"/>
                <a:ea typeface="ＭＳ Ｐゴシック" pitchFamily="-111" charset="-128"/>
                <a:cs typeface="ＭＳ Ｐゴシック" pitchFamily="-111" charset="-128"/>
              </a:defRPr>
            </a:lvl1pPr>
          </a:lstStyle>
          <a:p>
            <a:pPr>
              <a:defRPr/>
            </a:pPr>
            <a:fld id="{A284D406-0AC2-E840-8E76-AE46F0D2E09C}" type="datetime1">
              <a:rPr lang="en-US"/>
              <a:pPr>
                <a:defRPr/>
              </a:pPr>
              <a:t>1/25/11</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11" charset="0"/>
                <a:ea typeface="ＭＳ Ｐゴシック" pitchFamily="-111" charset="-128"/>
                <a:cs typeface="ＭＳ Ｐゴシック" pitchFamily="-111" charset="-128"/>
              </a:defRPr>
            </a:lvl1pPr>
          </a:lstStyle>
          <a:p>
            <a:pPr>
              <a:defRPr/>
            </a:pPr>
            <a:fld id="{0C02E54B-5104-B347-8458-4D822560F08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theme" Target="../theme/theme1.xml"/><Relationship Id="rId12"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19200"/>
            <a:ext cx="8229600" cy="9318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63762"/>
            <a:ext cx="8229600" cy="43306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1" y="6507161"/>
            <a:ext cx="874972" cy="227014"/>
          </a:xfrm>
          <a:prstGeom prst="rect">
            <a:avLst/>
          </a:prstGeom>
        </p:spPr>
        <p:txBody>
          <a:bodyPr vert="horz" lIns="91440" tIns="45720" rIns="91440" bIns="45720" rtlCol="0" anchor="ctr"/>
          <a:lstStyle>
            <a:lvl1pPr algn="r">
              <a:defRPr sz="1200">
                <a:solidFill>
                  <a:srgbClr val="000000"/>
                </a:solidFill>
              </a:defRPr>
            </a:lvl1pPr>
          </a:lstStyle>
          <a:p>
            <a:fld id="{1EC58335-179D-0D45-BDC9-9A615D158F0F}" type="datetimeFigureOut">
              <a:rPr lang="en-US" smtClean="0"/>
              <a:pPr/>
              <a:t>1/25/11</a:t>
            </a:fld>
            <a:endParaRPr lang="en-US" dirty="0"/>
          </a:p>
        </p:txBody>
      </p:sp>
      <p:sp>
        <p:nvSpPr>
          <p:cNvPr id="5" name="Footer Placeholder 4"/>
          <p:cNvSpPr>
            <a:spLocks noGrp="1"/>
          </p:cNvSpPr>
          <p:nvPr>
            <p:ph type="ftr" sz="quarter" idx="3"/>
          </p:nvPr>
        </p:nvSpPr>
        <p:spPr>
          <a:xfrm>
            <a:off x="1332173" y="6507161"/>
            <a:ext cx="2895600" cy="227014"/>
          </a:xfrm>
          <a:prstGeom prst="rect">
            <a:avLst/>
          </a:prstGeom>
        </p:spPr>
        <p:txBody>
          <a:bodyPr vert="horz" lIns="91440" tIns="45720" rIns="91440" bIns="45720" rtlCol="0" anchor="ctr"/>
          <a:lstStyle>
            <a:lvl1pPr algn="ctr">
              <a:defRPr sz="1200">
                <a:solidFill>
                  <a:srgbClr val="000000"/>
                </a:solidFill>
              </a:defRPr>
            </a:lvl1pPr>
          </a:lstStyle>
          <a:p>
            <a:endParaRPr lang="en-US" dirty="0"/>
          </a:p>
        </p:txBody>
      </p:sp>
      <p:sp>
        <p:nvSpPr>
          <p:cNvPr id="6" name="Slide Number Placeholder 5"/>
          <p:cNvSpPr>
            <a:spLocks noGrp="1"/>
          </p:cNvSpPr>
          <p:nvPr>
            <p:ph type="sldNum" sz="quarter" idx="4"/>
          </p:nvPr>
        </p:nvSpPr>
        <p:spPr>
          <a:xfrm>
            <a:off x="8202873" y="6507161"/>
            <a:ext cx="483926" cy="227014"/>
          </a:xfrm>
          <a:prstGeom prst="rect">
            <a:avLst/>
          </a:prstGeom>
        </p:spPr>
        <p:txBody>
          <a:bodyPr vert="horz" lIns="91440" tIns="45720" rIns="91440" bIns="45720" rtlCol="0" anchor="ctr"/>
          <a:lstStyle>
            <a:lvl1pPr algn="r">
              <a:defRPr sz="1200">
                <a:solidFill>
                  <a:srgbClr val="000000"/>
                </a:solidFill>
              </a:defRPr>
            </a:lvl1pPr>
          </a:lstStyle>
          <a:p>
            <a:fld id="{DA1FB041-706C-CF48-8DEF-97EEE89FE4FF}" type="slidenum">
              <a:rPr lang="en-US" smtClean="0"/>
              <a:pPr/>
              <a:t>‹#›</a:t>
            </a:fld>
            <a:endParaRPr lang="en-US" dirty="0"/>
          </a:p>
        </p:txBody>
      </p:sp>
      <p:pic>
        <p:nvPicPr>
          <p:cNvPr id="8" name="Picture 7" descr="CSP Footer.jpg"/>
          <p:cNvPicPr>
            <a:picLocks noChangeAspect="1"/>
          </p:cNvPicPr>
          <p:nvPr userDrawn="1"/>
        </p:nvPicPr>
        <p:blipFill>
          <a:blip r:embed="rId12"/>
          <a:stretch>
            <a:fillRect/>
          </a:stretch>
        </p:blipFill>
        <p:spPr>
          <a:xfrm>
            <a:off x="0" y="0"/>
            <a:ext cx="9144000" cy="114604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3" r:id="rId8"/>
    <p:sldLayoutId id="2147483668" r:id="rId9"/>
    <p:sldLayoutId id="2147483669" r:id="rId10"/>
  </p:sldLayoutIdLst>
  <p:txStyles>
    <p:titleStyle>
      <a:lvl1pPr algn="l" defTabSz="457200" rtl="0" eaLnBrk="1" latinLnBrk="0" hangingPunct="1">
        <a:spcBef>
          <a:spcPct val="0"/>
        </a:spcBef>
        <a:buNone/>
        <a:defRPr sz="3600" b="1" kern="1200">
          <a:solidFill>
            <a:srgbClr val="0067AC"/>
          </a:solidFill>
          <a:latin typeface="Arial"/>
          <a:ea typeface="+mj-ea"/>
          <a:cs typeface="Arial"/>
        </a:defRPr>
      </a:lvl1pPr>
    </p:titleStyle>
    <p:bodyStyle>
      <a:lvl1pPr marL="342900" indent="-342900" algn="l" defTabSz="457200" rtl="0" eaLnBrk="1" latinLnBrk="0" hangingPunct="1">
        <a:spcBef>
          <a:spcPct val="20000"/>
        </a:spcBef>
        <a:buFontTx/>
        <a:buNone/>
        <a:defRPr sz="2800" kern="1200">
          <a:solidFill>
            <a:schemeClr val="tx1"/>
          </a:solidFill>
          <a:latin typeface="Arial"/>
          <a:ea typeface="+mn-ea"/>
          <a:cs typeface="Arial"/>
        </a:defRPr>
      </a:lvl1pPr>
      <a:lvl2pPr marL="292100" indent="-292100" algn="l" defTabSz="457200" rtl="0" eaLnBrk="1" latinLnBrk="0" hangingPunct="1">
        <a:spcBef>
          <a:spcPct val="20000"/>
        </a:spcBef>
        <a:buClr>
          <a:srgbClr val="708F24"/>
        </a:buClr>
        <a:buFont typeface="Arial"/>
        <a:buChar char="•"/>
        <a:defRPr sz="2500" kern="1200">
          <a:solidFill>
            <a:schemeClr val="tx1"/>
          </a:solidFill>
          <a:latin typeface="Arial"/>
          <a:ea typeface="+mn-ea"/>
          <a:cs typeface="Arial"/>
        </a:defRPr>
      </a:lvl2pPr>
      <a:lvl3pPr marL="635000" indent="-342900" algn="l" defTabSz="457200" rtl="0" eaLnBrk="1" latinLnBrk="0" hangingPunct="1">
        <a:spcBef>
          <a:spcPct val="20000"/>
        </a:spcBef>
        <a:buClr>
          <a:srgbClr val="708F24"/>
        </a:buClr>
        <a:buFont typeface="Arial"/>
        <a:buChar char="•"/>
        <a:defRPr sz="2200" kern="1200">
          <a:solidFill>
            <a:schemeClr val="tx1"/>
          </a:solidFill>
          <a:latin typeface="Arial"/>
          <a:ea typeface="+mn-ea"/>
          <a:cs typeface="Arial"/>
        </a:defRPr>
      </a:lvl3pPr>
      <a:lvl4pPr marL="977900" indent="-342900" algn="l" defTabSz="457200" rtl="0" eaLnBrk="1" latinLnBrk="0" hangingPunct="1">
        <a:spcBef>
          <a:spcPct val="20000"/>
        </a:spcBef>
        <a:buClr>
          <a:srgbClr val="708F24"/>
        </a:buClr>
        <a:buFont typeface="Arial"/>
        <a:buChar char="•"/>
        <a:defRPr sz="1800" kern="1200">
          <a:solidFill>
            <a:schemeClr val="tx1"/>
          </a:solidFill>
          <a:latin typeface="Arial"/>
          <a:ea typeface="+mn-ea"/>
          <a:cs typeface="Arial"/>
        </a:defRPr>
      </a:lvl4pPr>
      <a:lvl5pPr marL="1257300" indent="-279400" algn="l" defTabSz="457200" rtl="0" eaLnBrk="1" latinLnBrk="0" hangingPunct="1">
        <a:spcBef>
          <a:spcPct val="20000"/>
        </a:spcBef>
        <a:buClr>
          <a:srgbClr val="708F24"/>
        </a:buClr>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1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3" Type="http://schemas.openxmlformats.org/officeDocument/2006/relationships/image" Target="../media/image1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3"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3" Type="http://schemas.openxmlformats.org/officeDocument/2006/relationships/image" Target="../media/image1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2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2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9.xml"/><Relationship Id="rId3" Type="http://schemas.openxmlformats.org/officeDocument/2006/relationships/oleObject" Target="Macintosh%20HD:Users:genetakle:Takle%20Files:Research:Projects:Climate%20Science:2010:Olson%20Amendment%20Committee:Mutel%20Report:December%20Drafts:COMPILED%20REPORT%20Dec%205.doc!OLE_LINK2" TargetMode="External"/><Relationship Id="rId1" Type="http://schemas.openxmlformats.org/officeDocument/2006/relationships/vmlDrawing" Target="../drawings/vmlDrawing1.v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6" Type="http://schemas.openxmlformats.org/officeDocument/2006/relationships/oleObject" Target="Macintosh%20HD:Users:genetakle:Takle%20Files:Research:Projects:Climate%20Science:2010:Olson%20Amendment%20Committee:Mutel%20Report:December%20Drafts:COMPILED%20REPORT%20Dec%205.doc!OLE_LINK12" TargetMode="External"/><Relationship Id="rId4" Type="http://schemas.openxmlformats.org/officeDocument/2006/relationships/oleObject" Target="Macintosh%20HD:Users:genetakle:Takle%20Files:Research:Projects:Climate%20Science:2010:Olson%20Amendment%20Committee:Mutel%20Report:December%20Drafts:COMPILED%20REPORT%20Dec%205.doc!OLE_LINK10" TargetMode="External"/><Relationship Id="rId1" Type="http://schemas.openxmlformats.org/officeDocument/2006/relationships/vmlDrawing" Target="../drawings/vmlDrawing2.vml"/><Relationship Id="rId2" Type="http://schemas.openxmlformats.org/officeDocument/2006/relationships/slideLayout" Target="../slideLayouts/slideLayout6.xml"/><Relationship Id="rId3" Type="http://schemas.openxmlformats.org/officeDocument/2006/relationships/oleObject" Target="Macintosh%20HD:Users:genetakle:Takle%20Files:Research:Projects:Climate%20Science:2010:Olson%20Amendment%20Committee:Mutel%20Report:December%20Drafts:COMPILED%20REPORT%20Dec%205.doc!OLE_LINK9" TargetMode="External"/><Relationship Id="rId5" Type="http://schemas.openxmlformats.org/officeDocument/2006/relationships/oleObject" Target="Macintosh%20HD:Users:genetakle:Takle%20Files:Research:Projects:Climate%20Science:2010:Olson%20Amendment%20Committee:Mutel%20Report:December%20Drafts:COMPILED%20REPORT%20Dec%205.doc!OLE_LINK11" TargetMode="External"/></Relationships>
</file>

<file path=ppt/slides/_rels/slide33.xml.rels><?xml version="1.0" encoding="UTF-8" standalone="yes"?>
<Relationships xmlns="http://schemas.openxmlformats.org/package/2006/relationships"><Relationship Id="rId6" Type="http://schemas.openxmlformats.org/officeDocument/2006/relationships/oleObject" Target="Macintosh%20HD:Users:genetakle:Takle%20Files:Research:Projects:Climate%20Science:2010:Olson%20Amendment%20Committee:Mutel%20Report:December%20Drafts:COMPILED%20REPORT%20Dec%205.doc!OLE_LINK8" TargetMode="External"/><Relationship Id="rId4" Type="http://schemas.openxmlformats.org/officeDocument/2006/relationships/oleObject" Target="Macintosh%20HD:Users:genetakle:Takle%20Files:Research:Projects:Climate%20Science:2010:Olson%20Amendment%20Committee:Mutel%20Report:December%20Drafts:COMPILED%20REPORT%20Dec%205.doc!OLE_LINK4" TargetMode="External"/><Relationship Id="rId1" Type="http://schemas.openxmlformats.org/officeDocument/2006/relationships/vmlDrawing" Target="../drawings/vmlDrawing3.vml"/><Relationship Id="rId2" Type="http://schemas.openxmlformats.org/officeDocument/2006/relationships/slideLayout" Target="../slideLayouts/slideLayout6.xml"/><Relationship Id="rId3" Type="http://schemas.openxmlformats.org/officeDocument/2006/relationships/oleObject" Target="Macintosh%20HD:Users:genetakle:Takle%20Files:Research:Projects:Climate%20Science:2010:Olson%20Amendment%20Committee:Mutel%20Report:December%20Drafts:COMPILED%20REPORT%20Dec%205.doc!OLE_LINK3" TargetMode="External"/><Relationship Id="rId5" Type="http://schemas.openxmlformats.org/officeDocument/2006/relationships/oleObject" Target="Macintosh%20HD:Users:genetakle:Takle%20Files:Research:Projects:Climate%20Science:2010:Olson%20Amendment%20Committee:Mutel%20Report:December%20Drafts:COMPILED%20REPORT%20Dec%205.doc!OLE_LINK7"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3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3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OLE_LINK13" TargetMode="External"/><Relationship Id="rId1" Type="http://schemas.openxmlformats.org/officeDocument/2006/relationships/vmlDrawing" Target="../drawings/vmlDrawing4.v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4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4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4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43.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4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3" Type="http://schemas.openxmlformats.org/officeDocument/2006/relationships/image" Target="../media/image4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47.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4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chart" Target="../charts/chart1.xml"/><Relationship Id="rId3" Type="http://schemas.openxmlformats.org/officeDocument/2006/relationships/chart" Target="../charts/chart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OLE_LINK14" TargetMode="External"/><Relationship Id="rId1" Type="http://schemas.openxmlformats.org/officeDocument/2006/relationships/vmlDrawing" Target="../drawings/vmlDrawing5.v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24.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Macintosh%20HD:Users:genetakle:Takle%20Files:Research:Projects:Climate%20Science:2010:Olson%20Amendment%20Committee:Mutel%20Report:December%20Drafts:COMPILED%20REPORT%20Dec%205.doc!OLE_LINK15" TargetMode="External"/><Relationship Id="rId1" Type="http://schemas.openxmlformats.org/officeDocument/2006/relationships/vmlDrawing" Target="../drawings/vmlDrawing6.vml"/></Relationships>
</file>

<file path=ppt/slides/_rels/slide62.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3"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3"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itle 13"/>
          <p:cNvSpPr>
            <a:spLocks noGrp="1"/>
          </p:cNvSpPr>
          <p:nvPr>
            <p:ph type="ctrTitle"/>
          </p:nvPr>
        </p:nvSpPr>
        <p:spPr>
          <a:xfrm>
            <a:off x="0" y="1032933"/>
            <a:ext cx="9144000" cy="1470025"/>
          </a:xfrm>
        </p:spPr>
        <p:txBody>
          <a:bodyPr>
            <a:noAutofit/>
          </a:bodyPr>
          <a:lstStyle/>
          <a:p>
            <a:r>
              <a:rPr lang="en-US" dirty="0" smtClean="0">
                <a:solidFill>
                  <a:schemeClr val="bg1"/>
                </a:solidFill>
                <a:ea typeface="Consolas"/>
              </a:rPr>
              <a:t>Climate Change and Agriculture: </a:t>
            </a:r>
            <a:br>
              <a:rPr lang="en-US" dirty="0" smtClean="0">
                <a:solidFill>
                  <a:schemeClr val="bg1"/>
                </a:solidFill>
                <a:ea typeface="Consolas"/>
              </a:rPr>
            </a:br>
            <a:r>
              <a:rPr lang="en-US" dirty="0" smtClean="0">
                <a:solidFill>
                  <a:schemeClr val="bg1"/>
                </a:solidFill>
                <a:ea typeface="Consolas"/>
              </a:rPr>
              <a:t>Challenges for a Sustainable Future</a:t>
            </a:r>
            <a:endParaRPr lang="en-US" dirty="0">
              <a:solidFill>
                <a:schemeClr val="bg1"/>
              </a:solidFill>
            </a:endParaRPr>
          </a:p>
        </p:txBody>
      </p:sp>
      <p:sp>
        <p:nvSpPr>
          <p:cNvPr id="15" name="Subtitle 14"/>
          <p:cNvSpPr>
            <a:spLocks noGrp="1"/>
          </p:cNvSpPr>
          <p:nvPr>
            <p:ph type="subTitle" idx="1"/>
          </p:nvPr>
        </p:nvSpPr>
        <p:spPr>
          <a:xfrm>
            <a:off x="1262519" y="3513762"/>
            <a:ext cx="6400800" cy="1752600"/>
          </a:xfrm>
        </p:spPr>
        <p:txBody>
          <a:bodyPr>
            <a:normAutofit fontScale="55000" lnSpcReduction="20000"/>
          </a:bodyPr>
          <a:lstStyle/>
          <a:p>
            <a:r>
              <a:rPr lang="en-US" sz="3840" b="1" i="1" dirty="0" smtClean="0"/>
              <a:t>Eugene S. Takle</a:t>
            </a:r>
          </a:p>
          <a:p>
            <a:r>
              <a:rPr lang="en-US" dirty="0" smtClean="0"/>
              <a:t>Professor </a:t>
            </a:r>
          </a:p>
          <a:p>
            <a:r>
              <a:rPr lang="en-US" dirty="0" smtClean="0"/>
              <a:t>Department of Agronomy</a:t>
            </a:r>
          </a:p>
          <a:p>
            <a:r>
              <a:rPr lang="en-US" dirty="0" smtClean="0"/>
              <a:t>Department of Geological and Atmospheric Science</a:t>
            </a:r>
          </a:p>
          <a:p>
            <a:r>
              <a:rPr lang="en-US" dirty="0" smtClean="0"/>
              <a:t>Director, Climate Science Program</a:t>
            </a:r>
          </a:p>
          <a:p>
            <a:r>
              <a:rPr lang="en-US" dirty="0" smtClean="0"/>
              <a:t>Iowa State University</a:t>
            </a:r>
          </a:p>
          <a:p>
            <a:r>
              <a:rPr lang="en-US" dirty="0" smtClean="0"/>
              <a:t>Ames, IA 50011</a:t>
            </a:r>
            <a:endParaRPr lang="en-US" dirty="0"/>
          </a:p>
        </p:txBody>
      </p:sp>
      <p:sp>
        <p:nvSpPr>
          <p:cNvPr id="5" name="Text Box 4"/>
          <p:cNvSpPr txBox="1">
            <a:spLocks noChangeArrowheads="1"/>
          </p:cNvSpPr>
          <p:nvPr/>
        </p:nvSpPr>
        <p:spPr bwMode="auto">
          <a:xfrm>
            <a:off x="3571991" y="5486400"/>
            <a:ext cx="2174995" cy="954107"/>
          </a:xfrm>
          <a:prstGeom prst="rect">
            <a:avLst/>
          </a:prstGeom>
          <a:noFill/>
          <a:ln w="12700">
            <a:noFill/>
            <a:miter lim="800000"/>
            <a:headEnd/>
            <a:tailEnd/>
          </a:ln>
        </p:spPr>
        <p:txBody>
          <a:bodyPr wrap="none">
            <a:prstTxWarp prst="textNoShape">
              <a:avLst/>
            </a:prstTxWarp>
            <a:spAutoFit/>
          </a:bodyPr>
          <a:lstStyle/>
          <a:p>
            <a:pPr algn="ctr"/>
            <a:r>
              <a:rPr lang="en-US" sz="1400" b="1" dirty="0" smtClean="0">
                <a:solidFill>
                  <a:srgbClr val="FFFFFF"/>
                </a:solidFill>
              </a:rPr>
              <a:t>Sustainable Ag Colloquium</a:t>
            </a:r>
          </a:p>
          <a:p>
            <a:pPr algn="ctr"/>
            <a:r>
              <a:rPr lang="en-US" sz="1400" b="1" dirty="0" smtClean="0">
                <a:solidFill>
                  <a:srgbClr val="FFFFFF"/>
                </a:solidFill>
              </a:rPr>
              <a:t>Spring 2011</a:t>
            </a:r>
          </a:p>
          <a:p>
            <a:pPr algn="ctr"/>
            <a:r>
              <a:rPr lang="en-US" sz="1400" b="1" dirty="0" smtClean="0">
                <a:solidFill>
                  <a:srgbClr val="FFFFFF"/>
                </a:solidFill>
              </a:rPr>
              <a:t>Iowa State University</a:t>
            </a:r>
          </a:p>
          <a:p>
            <a:pPr algn="ctr"/>
            <a:r>
              <a:rPr lang="en-US" sz="1400" b="1" smtClean="0">
                <a:solidFill>
                  <a:srgbClr val="FFFFFF"/>
                </a:solidFill>
              </a:rPr>
              <a:t>12 January 2011 </a:t>
            </a:r>
            <a:endParaRPr lang="en-US" sz="1400" b="1"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Content Placeholder 3" descr="Slide5.gif"/>
          <p:cNvPicPr>
            <a:picLocks noGrp="1" noChangeAspect="1"/>
          </p:cNvPicPr>
          <p:nvPr>
            <p:ph idx="1"/>
          </p:nvPr>
        </p:nvPicPr>
        <p:blipFill>
          <a:blip r:embed="rId2"/>
          <a:srcRect l="-20833" r="-20833"/>
          <a:stretch>
            <a:fillRect/>
          </a:stretch>
        </p:blipFill>
        <p:spPr>
          <a:xfrm>
            <a:off x="-1905000" y="0"/>
            <a:ext cx="12954000" cy="6858000"/>
          </a:xfrm>
        </p:spPr>
      </p:pic>
      <p:sp>
        <p:nvSpPr>
          <p:cNvPr id="106500" name="TextBox 4"/>
          <p:cNvSpPr txBox="1">
            <a:spLocks noChangeArrowheads="1"/>
          </p:cNvSpPr>
          <p:nvPr/>
        </p:nvSpPr>
        <p:spPr bwMode="auto">
          <a:xfrm>
            <a:off x="2286000" y="838200"/>
            <a:ext cx="4033838" cy="369888"/>
          </a:xfrm>
          <a:prstGeom prst="rect">
            <a:avLst/>
          </a:prstGeom>
          <a:noFill/>
          <a:ln w="9525">
            <a:noFill/>
            <a:miter lim="800000"/>
            <a:headEnd/>
            <a:tailEnd/>
          </a:ln>
        </p:spPr>
        <p:txBody>
          <a:bodyPr wrap="none">
            <a:prstTxWarp prst="textNoShape">
              <a:avLst/>
            </a:prstTxWarp>
            <a:spAutoFit/>
          </a:bodyPr>
          <a:lstStyle/>
          <a:p>
            <a:r>
              <a:rPr lang="en-US" sz="1800">
                <a:solidFill>
                  <a:srgbClr val="B21524"/>
                </a:solidFill>
              </a:rPr>
              <a:t>Rise in global mean temperature (</a:t>
            </a:r>
            <a:r>
              <a:rPr lang="en-US" sz="1800" baseline="30000">
                <a:solidFill>
                  <a:srgbClr val="B21524"/>
                </a:solidFill>
              </a:rPr>
              <a:t>o</a:t>
            </a:r>
            <a:r>
              <a:rPr lang="en-US" sz="1800">
                <a:solidFill>
                  <a:srgbClr val="B21524"/>
                </a:solidFill>
              </a:rPr>
              <a:t>C)</a:t>
            </a:r>
          </a:p>
        </p:txBody>
      </p:sp>
      <p:cxnSp>
        <p:nvCxnSpPr>
          <p:cNvPr id="106501" name="Straight Arrow Connector 5"/>
          <p:cNvCxnSpPr>
            <a:cxnSpLocks noChangeShapeType="1"/>
          </p:cNvCxnSpPr>
          <p:nvPr/>
        </p:nvCxnSpPr>
        <p:spPr bwMode="auto">
          <a:xfrm rot="5400000">
            <a:off x="3928269" y="1329531"/>
            <a:ext cx="381000" cy="7938"/>
          </a:xfrm>
          <a:prstGeom prst="straightConnector1">
            <a:avLst/>
          </a:prstGeom>
          <a:noFill/>
          <a:ln w="38100">
            <a:solidFill>
              <a:srgbClr val="B21524"/>
            </a:solidFill>
            <a:round/>
            <a:headEnd/>
            <a:tailEnd type="arrow" w="med" len="med"/>
          </a:ln>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3666" name="Picture 2" descr="AR4-SREStempProj"/>
          <p:cNvPicPr>
            <a:picLocks noChangeAspect="1" noChangeArrowheads="1"/>
          </p:cNvPicPr>
          <p:nvPr/>
        </p:nvPicPr>
        <p:blipFill>
          <a:blip r:embed="rId3"/>
          <a:srcRect/>
          <a:stretch>
            <a:fillRect/>
          </a:stretch>
        </p:blipFill>
        <p:spPr bwMode="auto">
          <a:xfrm>
            <a:off x="0" y="0"/>
            <a:ext cx="9144000" cy="6553200"/>
          </a:xfrm>
          <a:prstGeom prst="rect">
            <a:avLst/>
          </a:prstGeom>
          <a:noFill/>
          <a:ln w="9525">
            <a:noFill/>
            <a:miter lim="800000"/>
            <a:headEnd/>
            <a:tailEnd/>
          </a:ln>
        </p:spPr>
      </p:pic>
      <p:sp>
        <p:nvSpPr>
          <p:cNvPr id="113667" name="Text Box 3"/>
          <p:cNvSpPr txBox="1">
            <a:spLocks noChangeArrowheads="1"/>
          </p:cNvSpPr>
          <p:nvPr/>
        </p:nvSpPr>
        <p:spPr bwMode="auto">
          <a:xfrm>
            <a:off x="0" y="6521450"/>
            <a:ext cx="9144000" cy="336550"/>
          </a:xfrm>
          <a:prstGeom prst="rect">
            <a:avLst/>
          </a:prstGeom>
          <a:solidFill>
            <a:schemeClr val="bg1"/>
          </a:solidFill>
          <a:ln w="12700">
            <a:noFill/>
            <a:miter lim="800000"/>
            <a:headEnd/>
            <a:tailEnd/>
          </a:ln>
        </p:spPr>
        <p:txBody>
          <a:bodyPr>
            <a:prstTxWarp prst="textNoShape">
              <a:avLst/>
            </a:prstTxWarp>
            <a:spAutoFit/>
          </a:bodyPr>
          <a:lstStyle/>
          <a:p>
            <a:pPr>
              <a:spcBef>
                <a:spcPct val="50000"/>
              </a:spcBef>
            </a:pPr>
            <a:r>
              <a:rPr lang="en-US" sz="1600">
                <a:solidFill>
                  <a:srgbClr val="AA0000"/>
                </a:solidFill>
              </a:rPr>
              <a:t>IPCC Fourth Assessment Report Summary for Policy Makers</a:t>
            </a:r>
          </a:p>
        </p:txBody>
      </p:sp>
      <p:cxnSp>
        <p:nvCxnSpPr>
          <p:cNvPr id="113668" name="Straight Connector 11"/>
          <p:cNvCxnSpPr>
            <a:cxnSpLocks noChangeShapeType="1"/>
          </p:cNvCxnSpPr>
          <p:nvPr/>
        </p:nvCxnSpPr>
        <p:spPr bwMode="auto">
          <a:xfrm>
            <a:off x="1371600" y="3886200"/>
            <a:ext cx="4953000" cy="1588"/>
          </a:xfrm>
          <a:prstGeom prst="line">
            <a:avLst/>
          </a:prstGeom>
          <a:noFill/>
          <a:ln w="57150">
            <a:solidFill>
              <a:srgbClr val="708F24"/>
            </a:solidFill>
            <a:round/>
            <a:headEnd/>
            <a:tailEnd/>
          </a:ln>
        </p:spPr>
      </p:cxnSp>
      <p:sp>
        <p:nvSpPr>
          <p:cNvPr id="113669" name="Rectangle 12"/>
          <p:cNvSpPr>
            <a:spLocks noChangeArrowheads="1"/>
          </p:cNvSpPr>
          <p:nvPr/>
        </p:nvSpPr>
        <p:spPr bwMode="auto">
          <a:xfrm>
            <a:off x="4724400" y="4648200"/>
            <a:ext cx="914400" cy="914400"/>
          </a:xfrm>
          <a:prstGeom prst="rect">
            <a:avLst/>
          </a:prstGeom>
          <a:solidFill>
            <a:schemeClr val="bg1"/>
          </a:solidFill>
          <a:ln w="9525">
            <a:noFill/>
            <a:round/>
            <a:headEnd/>
            <a:tailEnd/>
          </a:ln>
        </p:spPr>
        <p:txBody>
          <a:bodyPr>
            <a:prstTxWarp prst="textNoShape">
              <a:avLst/>
            </a:prstTxWarp>
          </a:bodyPr>
          <a:lstStyle/>
          <a:p>
            <a:pPr eaLnBrk="0" hangingPunct="0"/>
            <a:endParaRPr lang="en-US"/>
          </a:p>
        </p:txBody>
      </p:sp>
      <p:sp>
        <p:nvSpPr>
          <p:cNvPr id="113670" name="TextBox 13"/>
          <p:cNvSpPr txBox="1">
            <a:spLocks noChangeArrowheads="1"/>
          </p:cNvSpPr>
          <p:nvPr/>
        </p:nvSpPr>
        <p:spPr bwMode="auto">
          <a:xfrm>
            <a:off x="1600200" y="2590800"/>
            <a:ext cx="3659976" cy="584776"/>
          </a:xfrm>
          <a:prstGeom prst="rect">
            <a:avLst/>
          </a:prstGeom>
          <a:noFill/>
          <a:ln w="9525">
            <a:noFill/>
            <a:miter lim="800000"/>
            <a:headEnd/>
            <a:tailEnd/>
          </a:ln>
        </p:spPr>
        <p:txBody>
          <a:bodyPr wrap="none">
            <a:prstTxWarp prst="textNoShape">
              <a:avLst/>
            </a:prstTxWarp>
            <a:spAutoFit/>
          </a:bodyPr>
          <a:lstStyle/>
          <a:p>
            <a:r>
              <a:rPr lang="en-US" sz="1600" b="1" dirty="0">
                <a:solidFill>
                  <a:srgbClr val="708F24"/>
                </a:solidFill>
              </a:rPr>
              <a:t>Limit to avoid “dangerous anthropogenic </a:t>
            </a:r>
          </a:p>
          <a:p>
            <a:r>
              <a:rPr lang="en-US" sz="1600" b="1" dirty="0">
                <a:solidFill>
                  <a:srgbClr val="708F24"/>
                </a:solidFill>
              </a:rPr>
              <a:t>Interference” with the climate system</a:t>
            </a:r>
          </a:p>
        </p:txBody>
      </p:sp>
      <p:cxnSp>
        <p:nvCxnSpPr>
          <p:cNvPr id="113671" name="Straight Arrow Connector 15"/>
          <p:cNvCxnSpPr>
            <a:cxnSpLocks noChangeShapeType="1"/>
          </p:cNvCxnSpPr>
          <p:nvPr/>
        </p:nvCxnSpPr>
        <p:spPr bwMode="auto">
          <a:xfrm rot="16200000" flipH="1">
            <a:off x="2057400" y="3429000"/>
            <a:ext cx="609600" cy="304800"/>
          </a:xfrm>
          <a:prstGeom prst="straightConnector1">
            <a:avLst/>
          </a:prstGeom>
          <a:noFill/>
          <a:ln w="38100">
            <a:solidFill>
              <a:srgbClr val="708F24"/>
            </a:solidFill>
            <a:round/>
            <a:headEnd/>
            <a:tailEnd type="arrow" w="med" len="med"/>
          </a:ln>
        </p:spPr>
      </p:cxnSp>
      <p:sp>
        <p:nvSpPr>
          <p:cNvPr id="113672" name="Text Box 5"/>
          <p:cNvSpPr txBox="1">
            <a:spLocks noChangeArrowheads="1"/>
          </p:cNvSpPr>
          <p:nvPr/>
        </p:nvSpPr>
        <p:spPr bwMode="auto">
          <a:xfrm>
            <a:off x="2819400" y="533400"/>
            <a:ext cx="2438400" cy="369888"/>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rgbClr val="B21524"/>
                </a:solidFill>
              </a:rPr>
              <a:t>Energy intensive</a:t>
            </a:r>
          </a:p>
        </p:txBody>
      </p:sp>
      <p:sp>
        <p:nvSpPr>
          <p:cNvPr id="113673" name="Text Box 4"/>
          <p:cNvSpPr txBox="1">
            <a:spLocks noChangeArrowheads="1"/>
          </p:cNvSpPr>
          <p:nvPr/>
        </p:nvSpPr>
        <p:spPr bwMode="auto">
          <a:xfrm>
            <a:off x="2819400" y="838200"/>
            <a:ext cx="3276600" cy="369888"/>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rgbClr val="008000"/>
                </a:solidFill>
              </a:rPr>
              <a:t>Balanced fuel sources</a:t>
            </a:r>
          </a:p>
        </p:txBody>
      </p:sp>
      <p:sp>
        <p:nvSpPr>
          <p:cNvPr id="113674" name="Text Box 6"/>
          <p:cNvSpPr txBox="1">
            <a:spLocks noChangeArrowheads="1"/>
          </p:cNvSpPr>
          <p:nvPr/>
        </p:nvSpPr>
        <p:spPr bwMode="auto">
          <a:xfrm>
            <a:off x="2819400" y="1066800"/>
            <a:ext cx="3200400" cy="369888"/>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rgbClr val="000090"/>
                </a:solidFill>
              </a:rPr>
              <a:t>More environmentally friendly</a:t>
            </a:r>
          </a:p>
        </p:txBody>
      </p:sp>
      <p:cxnSp>
        <p:nvCxnSpPr>
          <p:cNvPr id="113675" name="Straight Arrow Connector 14"/>
          <p:cNvCxnSpPr>
            <a:cxnSpLocks noChangeShapeType="1"/>
          </p:cNvCxnSpPr>
          <p:nvPr/>
        </p:nvCxnSpPr>
        <p:spPr bwMode="auto">
          <a:xfrm rot="5400000">
            <a:off x="877888" y="4533900"/>
            <a:ext cx="1293812" cy="1588"/>
          </a:xfrm>
          <a:prstGeom prst="straightConnector1">
            <a:avLst/>
          </a:prstGeom>
          <a:noFill/>
          <a:ln w="57150">
            <a:solidFill>
              <a:srgbClr val="B21524"/>
            </a:solidFill>
            <a:round/>
            <a:headEnd type="arrow" w="med" len="med"/>
            <a:tailEnd type="arrow" w="med" len="med"/>
          </a:ln>
        </p:spPr>
      </p:cxnSp>
      <p:sp>
        <p:nvSpPr>
          <p:cNvPr id="113676" name="TextBox 21"/>
          <p:cNvSpPr txBox="1">
            <a:spLocks noChangeArrowheads="1"/>
          </p:cNvSpPr>
          <p:nvPr/>
        </p:nvSpPr>
        <p:spPr bwMode="auto">
          <a:xfrm>
            <a:off x="1600200" y="4267200"/>
            <a:ext cx="1422400" cy="461963"/>
          </a:xfrm>
          <a:prstGeom prst="rect">
            <a:avLst/>
          </a:prstGeom>
          <a:noFill/>
          <a:ln w="9525">
            <a:noFill/>
            <a:miter lim="800000"/>
            <a:headEnd/>
            <a:tailEnd/>
          </a:ln>
        </p:spPr>
        <p:txBody>
          <a:bodyPr wrap="none">
            <a:prstTxWarp prst="textNoShape">
              <a:avLst/>
            </a:prstTxWarp>
            <a:spAutoFit/>
          </a:bodyPr>
          <a:lstStyle/>
          <a:p>
            <a:r>
              <a:rPr lang="en-US" b="1">
                <a:solidFill>
                  <a:srgbClr val="B21524"/>
                </a:solidFill>
              </a:rPr>
              <a:t>2</a:t>
            </a:r>
            <a:r>
              <a:rPr lang="en-US" b="1" baseline="30000">
                <a:solidFill>
                  <a:srgbClr val="B21524"/>
                </a:solidFill>
              </a:rPr>
              <a:t>o</a:t>
            </a:r>
            <a:r>
              <a:rPr lang="en-US" b="1">
                <a:solidFill>
                  <a:srgbClr val="B21524"/>
                </a:solidFill>
              </a:rPr>
              <a:t>C limit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1" descr="Emissions.tiff"/>
          <p:cNvPicPr>
            <a:picLocks noChangeAspect="1"/>
          </p:cNvPicPr>
          <p:nvPr/>
        </p:nvPicPr>
        <p:blipFill>
          <a:blip r:embed="rId2"/>
          <a:srcRect/>
          <a:stretch>
            <a:fillRect/>
          </a:stretch>
        </p:blipFill>
        <p:spPr bwMode="auto">
          <a:xfrm>
            <a:off x="0" y="1146596"/>
            <a:ext cx="9144000" cy="5711403"/>
          </a:xfrm>
          <a:prstGeom prst="rect">
            <a:avLst/>
          </a:prstGeom>
          <a:noFill/>
          <a:ln w="9525">
            <a:noFill/>
            <a:miter lim="800000"/>
            <a:headEnd/>
            <a:tailEnd/>
          </a:ln>
        </p:spPr>
      </p:pic>
      <p:sp>
        <p:nvSpPr>
          <p:cNvPr id="22532" name="TextBox 3"/>
          <p:cNvSpPr txBox="1">
            <a:spLocks noChangeArrowheads="1"/>
          </p:cNvSpPr>
          <p:nvPr/>
        </p:nvSpPr>
        <p:spPr bwMode="auto">
          <a:xfrm>
            <a:off x="2286000" y="4532313"/>
            <a:ext cx="4114800" cy="646113"/>
          </a:xfrm>
          <a:prstGeom prst="rect">
            <a:avLst/>
          </a:prstGeom>
          <a:noFill/>
          <a:ln w="9525">
            <a:noFill/>
            <a:miter lim="800000"/>
            <a:headEnd/>
            <a:tailEnd/>
          </a:ln>
        </p:spPr>
        <p:txBody>
          <a:bodyPr>
            <a:prstTxWarp prst="textNoShape">
              <a:avLst/>
            </a:prstTxWarp>
            <a:spAutoFit/>
          </a:bodyPr>
          <a:lstStyle/>
          <a:p>
            <a:r>
              <a:rPr lang="en-US" sz="1800" dirty="0">
                <a:solidFill>
                  <a:srgbClr val="FF0000"/>
                </a:solidFill>
              </a:rPr>
              <a:t>Actual emissions are exceeding worst case scenarios projected in 1990</a:t>
            </a:r>
          </a:p>
        </p:txBody>
      </p:sp>
      <p:sp>
        <p:nvSpPr>
          <p:cNvPr id="6" name="TextBox 2"/>
          <p:cNvSpPr txBox="1">
            <a:spLocks noChangeArrowheads="1"/>
          </p:cNvSpPr>
          <p:nvPr/>
        </p:nvSpPr>
        <p:spPr bwMode="auto">
          <a:xfrm>
            <a:off x="2211022" y="1146596"/>
            <a:ext cx="4495800" cy="369332"/>
          </a:xfrm>
          <a:prstGeom prst="rect">
            <a:avLst/>
          </a:prstGeom>
          <a:noFill/>
          <a:ln w="9525">
            <a:noFill/>
            <a:miter lim="800000"/>
            <a:headEnd/>
            <a:tailEnd/>
          </a:ln>
        </p:spPr>
        <p:txBody>
          <a:bodyPr>
            <a:prstTxWarp prst="textNoShape">
              <a:avLst/>
            </a:prstTxWarp>
            <a:spAutoFit/>
          </a:bodyPr>
          <a:lstStyle/>
          <a:p>
            <a:r>
              <a:rPr lang="en-US" b="1" dirty="0" smtClean="0">
                <a:solidFill>
                  <a:srgbClr val="0067AC"/>
                </a:solidFill>
              </a:rPr>
              <a:t>Annual Global </a:t>
            </a:r>
            <a:r>
              <a:rPr lang="en-US" b="1" dirty="0">
                <a:solidFill>
                  <a:srgbClr val="0067AC"/>
                </a:solidFill>
              </a:rPr>
              <a:t>Carbon Emissions (</a:t>
            </a:r>
            <a:r>
              <a:rPr lang="en-US" b="1" dirty="0" err="1">
                <a:solidFill>
                  <a:srgbClr val="0067AC"/>
                </a:solidFill>
              </a:rPr>
              <a:t>Gt</a:t>
            </a:r>
            <a:r>
              <a:rPr lang="en-US" b="1" dirty="0">
                <a:solidFill>
                  <a:srgbClr val="0067AC"/>
                </a:solidFill>
              </a:rPr>
              <a:t>)</a:t>
            </a:r>
          </a:p>
        </p:txBody>
      </p:sp>
      <p:sp>
        <p:nvSpPr>
          <p:cNvPr id="8" name="Oval 7"/>
          <p:cNvSpPr/>
          <p:nvPr/>
        </p:nvSpPr>
        <p:spPr>
          <a:xfrm rot="1785290">
            <a:off x="5175272" y="2230177"/>
            <a:ext cx="855536" cy="543009"/>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929313" y="2683649"/>
            <a:ext cx="107950" cy="952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226175" y="2557463"/>
            <a:ext cx="107950" cy="952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569076" y="2636024"/>
            <a:ext cx="107950" cy="95250"/>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127750" y="3149600"/>
            <a:ext cx="107950" cy="95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280150" y="3302000"/>
            <a:ext cx="107950" cy="9525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369839" y="2514213"/>
            <a:ext cx="496650" cy="276999"/>
          </a:xfrm>
          <a:prstGeom prst="rect">
            <a:avLst/>
          </a:prstGeom>
          <a:noFill/>
        </p:spPr>
        <p:txBody>
          <a:bodyPr wrap="none" rtlCol="0">
            <a:spAutoFit/>
          </a:bodyPr>
          <a:lstStyle/>
          <a:p>
            <a:r>
              <a:rPr lang="en-US" sz="1200" dirty="0" smtClean="0"/>
              <a:t>2007</a:t>
            </a:r>
            <a:endParaRPr lang="en-US" sz="1200" dirty="0"/>
          </a:p>
        </p:txBody>
      </p:sp>
      <p:sp>
        <p:nvSpPr>
          <p:cNvPr id="22" name="TextBox 21"/>
          <p:cNvSpPr txBox="1"/>
          <p:nvPr/>
        </p:nvSpPr>
        <p:spPr>
          <a:xfrm>
            <a:off x="5726114" y="2359025"/>
            <a:ext cx="496650" cy="276999"/>
          </a:xfrm>
          <a:prstGeom prst="rect">
            <a:avLst/>
          </a:prstGeom>
          <a:noFill/>
        </p:spPr>
        <p:txBody>
          <a:bodyPr wrap="none" rtlCol="0">
            <a:spAutoFit/>
          </a:bodyPr>
          <a:lstStyle/>
          <a:p>
            <a:r>
              <a:rPr lang="en-US" sz="1200" dirty="0" smtClean="0"/>
              <a:t>2008</a:t>
            </a:r>
            <a:endParaRPr lang="en-US" sz="1200" dirty="0"/>
          </a:p>
        </p:txBody>
      </p:sp>
      <p:sp>
        <p:nvSpPr>
          <p:cNvPr id="23" name="TextBox 22"/>
          <p:cNvSpPr txBox="1"/>
          <p:nvPr/>
        </p:nvSpPr>
        <p:spPr>
          <a:xfrm>
            <a:off x="6109155" y="2237214"/>
            <a:ext cx="508001" cy="276999"/>
          </a:xfrm>
          <a:prstGeom prst="rect">
            <a:avLst/>
          </a:prstGeom>
          <a:noFill/>
        </p:spPr>
        <p:txBody>
          <a:bodyPr wrap="square" rtlCol="0">
            <a:spAutoFit/>
          </a:bodyPr>
          <a:lstStyle/>
          <a:p>
            <a:r>
              <a:rPr lang="en-US" sz="1200" dirty="0" smtClean="0"/>
              <a:t>2009</a:t>
            </a:r>
            <a:endParaRPr lang="en-US" sz="1200" dirty="0"/>
          </a:p>
        </p:txBody>
      </p:sp>
      <p:sp>
        <p:nvSpPr>
          <p:cNvPr id="27" name="Oval 26"/>
          <p:cNvSpPr/>
          <p:nvPr/>
        </p:nvSpPr>
        <p:spPr>
          <a:xfrm>
            <a:off x="5346701" y="2960687"/>
            <a:ext cx="107950" cy="95250"/>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618164" y="2838448"/>
            <a:ext cx="107950" cy="95250"/>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5187950" y="2947990"/>
            <a:ext cx="146289" cy="15081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422225" y="2800352"/>
            <a:ext cx="178715" cy="15081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9" name="Straight Arrow Connector 38"/>
          <p:cNvCxnSpPr/>
          <p:nvPr/>
        </p:nvCxnSpPr>
        <p:spPr>
          <a:xfrm rot="16200000" flipH="1">
            <a:off x="6444896" y="2511846"/>
            <a:ext cx="156738" cy="916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2" descr="co2cat2_I"/>
          <p:cNvPicPr>
            <a:picLocks noChangeAspect="1" noChangeArrowheads="1"/>
          </p:cNvPicPr>
          <p:nvPr/>
        </p:nvPicPr>
        <p:blipFill>
          <a:blip r:embed="rId3"/>
          <a:srcRect/>
          <a:stretch>
            <a:fillRect/>
          </a:stretch>
        </p:blipFill>
        <p:spPr bwMode="auto">
          <a:xfrm>
            <a:off x="-26988" y="2286000"/>
            <a:ext cx="9018588" cy="4724400"/>
          </a:xfrm>
          <a:prstGeom prst="rect">
            <a:avLst/>
          </a:prstGeom>
          <a:noFill/>
          <a:ln w="9525">
            <a:noFill/>
            <a:miter lim="800000"/>
            <a:headEnd/>
            <a:tailEnd/>
          </a:ln>
        </p:spPr>
      </p:pic>
      <p:sp>
        <p:nvSpPr>
          <p:cNvPr id="2574339" name="Rectangle 3"/>
          <p:cNvSpPr>
            <a:spLocks noGrp="1" noChangeArrowheads="1"/>
          </p:cNvSpPr>
          <p:nvPr>
            <p:ph type="title"/>
          </p:nvPr>
        </p:nvSpPr>
        <p:spPr>
          <a:xfrm>
            <a:off x="0" y="423363"/>
            <a:ext cx="9144000" cy="1419225"/>
          </a:xfrm>
        </p:spPr>
        <p:txBody>
          <a:bodyPr/>
          <a:lstStyle/>
          <a:p>
            <a:pPr algn="ctr">
              <a:defRPr/>
            </a:pPr>
            <a:r>
              <a:rPr lang="en-US" sz="4000" b="1" dirty="0"/>
              <a:t>Long-Term Stabilization Profiles</a:t>
            </a:r>
          </a:p>
        </p:txBody>
      </p:sp>
      <p:sp>
        <p:nvSpPr>
          <p:cNvPr id="2574347" name="Text Box 11"/>
          <p:cNvSpPr txBox="1">
            <a:spLocks noChangeArrowheads="1"/>
          </p:cNvSpPr>
          <p:nvPr/>
        </p:nvSpPr>
        <p:spPr bwMode="auto">
          <a:xfrm>
            <a:off x="7038975" y="2309813"/>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8241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A2</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2574348" name="Text Box 12"/>
          <p:cNvSpPr txBox="1">
            <a:spLocks noChangeArrowheads="1"/>
          </p:cNvSpPr>
          <p:nvPr/>
        </p:nvSpPr>
        <p:spPr bwMode="auto">
          <a:xfrm>
            <a:off x="7054850" y="3883025"/>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0080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B1</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109574" name="TextBox 12"/>
          <p:cNvSpPr txBox="1">
            <a:spLocks noChangeArrowheads="1"/>
          </p:cNvSpPr>
          <p:nvPr/>
        </p:nvSpPr>
        <p:spPr bwMode="auto">
          <a:xfrm>
            <a:off x="0" y="6534150"/>
            <a:ext cx="8153400" cy="323850"/>
          </a:xfrm>
          <a:prstGeom prst="rect">
            <a:avLst/>
          </a:prstGeom>
          <a:noFill/>
          <a:ln w="9525">
            <a:noFill/>
            <a:miter lim="800000"/>
            <a:headEnd/>
            <a:tailEnd/>
          </a:ln>
        </p:spPr>
        <p:txBody>
          <a:bodyPr>
            <a:prstTxWarp prst="textNoShape">
              <a:avLst/>
            </a:prstTxWarp>
            <a:spAutoFit/>
          </a:bodyPr>
          <a:lstStyle/>
          <a:p>
            <a:pPr>
              <a:lnSpc>
                <a:spcPct val="80000"/>
              </a:lnSpc>
            </a:pPr>
            <a:r>
              <a:rPr lang="en-US" sz="1800">
                <a:solidFill>
                  <a:srgbClr val="B21524"/>
                </a:solidFill>
                <a:ea typeface="Arial" pitchFamily="34" charset="0"/>
                <a:cs typeface="Arial" pitchFamily="34" charset="0"/>
              </a:rPr>
              <a:t>Nebojš</a:t>
            </a:r>
            <a:r>
              <a:rPr lang="en-US" sz="1800">
                <a:solidFill>
                  <a:srgbClr val="B21524"/>
                </a:solidFill>
                <a:ea typeface="Times New Roman" pitchFamily="34" charset="0"/>
                <a:cs typeface="Times New Roman" pitchFamily="34" charset="0"/>
              </a:rPr>
              <a:t>a Naki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enovi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 IIASA, Vienna</a:t>
            </a:r>
            <a:endParaRPr lang="en-US" sz="1800">
              <a:solidFill>
                <a:srgbClr val="B21524"/>
              </a:solidFill>
              <a:ea typeface="Arial" pitchFamily="34" charset="0"/>
              <a:cs typeface="Arial" pitchFamily="34" charset="0"/>
            </a:endParaRPr>
          </a:p>
        </p:txBody>
      </p:sp>
      <p:sp>
        <p:nvSpPr>
          <p:cNvPr id="18" name="Oval 17"/>
          <p:cNvSpPr/>
          <p:nvPr/>
        </p:nvSpPr>
        <p:spPr>
          <a:xfrm>
            <a:off x="4224336" y="499110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152900" y="497205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779683" y="4625975"/>
            <a:ext cx="444653" cy="246221"/>
          </a:xfrm>
          <a:prstGeom prst="rect">
            <a:avLst/>
          </a:prstGeom>
          <a:noFill/>
        </p:spPr>
        <p:txBody>
          <a:bodyPr wrap="none" rtlCol="0">
            <a:spAutoFit/>
          </a:bodyPr>
          <a:lstStyle/>
          <a:p>
            <a:r>
              <a:rPr lang="en-US" sz="1000" dirty="0" smtClean="0"/>
              <a:t>2008</a:t>
            </a:r>
            <a:endParaRPr lang="en-US" sz="1000" dirty="0"/>
          </a:p>
        </p:txBody>
      </p:sp>
      <p:sp>
        <p:nvSpPr>
          <p:cNvPr id="21" name="TextBox 20"/>
          <p:cNvSpPr txBox="1"/>
          <p:nvPr/>
        </p:nvSpPr>
        <p:spPr>
          <a:xfrm>
            <a:off x="4291011" y="4584700"/>
            <a:ext cx="444653" cy="246221"/>
          </a:xfrm>
          <a:prstGeom prst="rect">
            <a:avLst/>
          </a:prstGeom>
          <a:noFill/>
        </p:spPr>
        <p:txBody>
          <a:bodyPr wrap="square" rtlCol="0">
            <a:spAutoFit/>
          </a:bodyPr>
          <a:lstStyle/>
          <a:p>
            <a:r>
              <a:rPr lang="en-US" sz="1000" dirty="0" smtClean="0"/>
              <a:t>2009</a:t>
            </a:r>
            <a:endParaRPr lang="en-US" sz="1000" dirty="0"/>
          </a:p>
        </p:txBody>
      </p:sp>
      <p:cxnSp>
        <p:nvCxnSpPr>
          <p:cNvPr id="23" name="Straight Arrow Connector 22"/>
          <p:cNvCxnSpPr>
            <a:endCxn id="19" idx="1"/>
          </p:cNvCxnSpPr>
          <p:nvPr/>
        </p:nvCxnSpPr>
        <p:spPr>
          <a:xfrm>
            <a:off x="4002011" y="4846795"/>
            <a:ext cx="160653" cy="13548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endCxn id="18" idx="7"/>
          </p:cNvCxnSpPr>
          <p:nvPr/>
        </p:nvCxnSpPr>
        <p:spPr>
          <a:xfrm rot="5400000">
            <a:off x="4235773" y="4833377"/>
            <a:ext cx="213426" cy="1224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9570" name="Picture 2" descr="co2cat2_I"/>
          <p:cNvPicPr>
            <a:picLocks noChangeAspect="1" noChangeArrowheads="1"/>
          </p:cNvPicPr>
          <p:nvPr/>
        </p:nvPicPr>
        <p:blipFill>
          <a:blip r:embed="rId3"/>
          <a:srcRect/>
          <a:stretch>
            <a:fillRect/>
          </a:stretch>
        </p:blipFill>
        <p:spPr bwMode="auto">
          <a:xfrm>
            <a:off x="-105569" y="2222500"/>
            <a:ext cx="9018588" cy="4724400"/>
          </a:xfrm>
          <a:prstGeom prst="rect">
            <a:avLst/>
          </a:prstGeom>
          <a:noFill/>
          <a:ln w="9525">
            <a:noFill/>
            <a:miter lim="800000"/>
            <a:headEnd/>
            <a:tailEnd/>
          </a:ln>
        </p:spPr>
      </p:pic>
      <p:sp>
        <p:nvSpPr>
          <p:cNvPr id="2574339" name="Rectangle 3"/>
          <p:cNvSpPr>
            <a:spLocks noGrp="1" noChangeArrowheads="1"/>
          </p:cNvSpPr>
          <p:nvPr>
            <p:ph type="title"/>
          </p:nvPr>
        </p:nvSpPr>
        <p:spPr>
          <a:xfrm>
            <a:off x="0" y="423363"/>
            <a:ext cx="9144000" cy="1419225"/>
          </a:xfrm>
        </p:spPr>
        <p:txBody>
          <a:bodyPr/>
          <a:lstStyle/>
          <a:p>
            <a:pPr algn="ctr">
              <a:defRPr/>
            </a:pPr>
            <a:r>
              <a:rPr lang="en-US" sz="4000" b="1" dirty="0"/>
              <a:t>Long-Term Stabilization Profiles</a:t>
            </a:r>
          </a:p>
        </p:txBody>
      </p:sp>
      <p:sp>
        <p:nvSpPr>
          <p:cNvPr id="2574347" name="Text Box 11"/>
          <p:cNvSpPr txBox="1">
            <a:spLocks noChangeArrowheads="1"/>
          </p:cNvSpPr>
          <p:nvPr/>
        </p:nvSpPr>
        <p:spPr bwMode="auto">
          <a:xfrm>
            <a:off x="7038975" y="2309813"/>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8241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A2</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2574348" name="Text Box 12"/>
          <p:cNvSpPr txBox="1">
            <a:spLocks noChangeArrowheads="1"/>
          </p:cNvSpPr>
          <p:nvPr/>
        </p:nvSpPr>
        <p:spPr bwMode="auto">
          <a:xfrm>
            <a:off x="7054850" y="3883025"/>
            <a:ext cx="900113" cy="4572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a:solidFill>
                  <a:srgbClr val="008000"/>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B1</a:t>
            </a:r>
            <a:r>
              <a:rPr lang="en-US">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a:t>
            </a:r>
          </a:p>
        </p:txBody>
      </p:sp>
      <p:sp>
        <p:nvSpPr>
          <p:cNvPr id="109574" name="TextBox 12"/>
          <p:cNvSpPr txBox="1">
            <a:spLocks noChangeArrowheads="1"/>
          </p:cNvSpPr>
          <p:nvPr/>
        </p:nvSpPr>
        <p:spPr bwMode="auto">
          <a:xfrm>
            <a:off x="0" y="6534150"/>
            <a:ext cx="8153400" cy="323850"/>
          </a:xfrm>
          <a:prstGeom prst="rect">
            <a:avLst/>
          </a:prstGeom>
          <a:noFill/>
          <a:ln w="9525">
            <a:noFill/>
            <a:miter lim="800000"/>
            <a:headEnd/>
            <a:tailEnd/>
          </a:ln>
        </p:spPr>
        <p:txBody>
          <a:bodyPr>
            <a:prstTxWarp prst="textNoShape">
              <a:avLst/>
            </a:prstTxWarp>
            <a:spAutoFit/>
          </a:bodyPr>
          <a:lstStyle/>
          <a:p>
            <a:pPr>
              <a:lnSpc>
                <a:spcPct val="80000"/>
              </a:lnSpc>
            </a:pPr>
            <a:r>
              <a:rPr lang="en-US" sz="1800">
                <a:solidFill>
                  <a:srgbClr val="B21524"/>
                </a:solidFill>
                <a:ea typeface="Arial" pitchFamily="34" charset="0"/>
                <a:cs typeface="Arial" pitchFamily="34" charset="0"/>
              </a:rPr>
              <a:t>Nebojš</a:t>
            </a:r>
            <a:r>
              <a:rPr lang="en-US" sz="1800">
                <a:solidFill>
                  <a:srgbClr val="B21524"/>
                </a:solidFill>
                <a:ea typeface="Times New Roman" pitchFamily="34" charset="0"/>
                <a:cs typeface="Times New Roman" pitchFamily="34" charset="0"/>
              </a:rPr>
              <a:t>a Naki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enovi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 IIASA, Vienna</a:t>
            </a:r>
            <a:endParaRPr lang="en-US" sz="1800">
              <a:solidFill>
                <a:srgbClr val="B21524"/>
              </a:solidFill>
              <a:ea typeface="Arial" pitchFamily="34" charset="0"/>
              <a:cs typeface="Arial" pitchFamily="34" charset="0"/>
            </a:endParaRPr>
          </a:p>
        </p:txBody>
      </p:sp>
      <p:sp>
        <p:nvSpPr>
          <p:cNvPr id="109575" name="Rectangle 6"/>
          <p:cNvSpPr>
            <a:spLocks noChangeArrowheads="1"/>
          </p:cNvSpPr>
          <p:nvPr/>
        </p:nvSpPr>
        <p:spPr bwMode="auto">
          <a:xfrm>
            <a:off x="3886200" y="2559049"/>
            <a:ext cx="2667000" cy="1323975"/>
          </a:xfrm>
          <a:prstGeom prst="rect">
            <a:avLst/>
          </a:prstGeom>
          <a:solidFill>
            <a:srgbClr val="FFFFFF"/>
          </a:solidFill>
          <a:ln w="28575">
            <a:solidFill>
              <a:srgbClr val="FF0000"/>
            </a:solidFill>
            <a:round/>
            <a:headEnd/>
            <a:tailEnd/>
          </a:ln>
        </p:spPr>
        <p:txBody>
          <a:bodyPr>
            <a:prstTxWarp prst="textNoShape">
              <a:avLst/>
            </a:prstTxWarp>
          </a:bodyPr>
          <a:lstStyle/>
          <a:p>
            <a:pPr eaLnBrk="0" hangingPunct="0"/>
            <a:endParaRPr lang="en-US"/>
          </a:p>
        </p:txBody>
      </p:sp>
      <p:sp>
        <p:nvSpPr>
          <p:cNvPr id="109576" name="TextBox 7"/>
          <p:cNvSpPr txBox="1">
            <a:spLocks noChangeArrowheads="1"/>
          </p:cNvSpPr>
          <p:nvPr/>
        </p:nvSpPr>
        <p:spPr bwMode="auto">
          <a:xfrm>
            <a:off x="3886200" y="2559050"/>
            <a:ext cx="2667000" cy="1077218"/>
          </a:xfrm>
          <a:prstGeom prst="rect">
            <a:avLst/>
          </a:prstGeom>
          <a:noFill/>
          <a:ln w="9525">
            <a:noFill/>
            <a:miter lim="800000"/>
            <a:headEnd/>
            <a:tailEnd/>
          </a:ln>
        </p:spPr>
        <p:txBody>
          <a:bodyPr>
            <a:prstTxWarp prst="textNoShape">
              <a:avLst/>
            </a:prstTxWarp>
            <a:spAutoFit/>
          </a:bodyPr>
          <a:lstStyle/>
          <a:p>
            <a:r>
              <a:rPr lang="en-US" sz="1600" b="1" dirty="0">
                <a:solidFill>
                  <a:srgbClr val="708F24"/>
                </a:solidFill>
              </a:rPr>
              <a:t>Achieving this emission reduction scenario will provide a </a:t>
            </a:r>
            <a:r>
              <a:rPr lang="en-US" sz="1600" b="1" dirty="0">
                <a:solidFill>
                  <a:srgbClr val="FF0000"/>
                </a:solidFill>
              </a:rPr>
              <a:t>50%</a:t>
            </a:r>
            <a:r>
              <a:rPr lang="en-US" sz="1600" b="1" dirty="0">
                <a:solidFill>
                  <a:srgbClr val="708F24"/>
                </a:solidFill>
              </a:rPr>
              <a:t> chance </a:t>
            </a:r>
            <a:r>
              <a:rPr lang="en-US" sz="1600" b="1" dirty="0" smtClean="0">
                <a:solidFill>
                  <a:srgbClr val="708F24"/>
                </a:solidFill>
              </a:rPr>
              <a:t>of </a:t>
            </a:r>
            <a:r>
              <a:rPr lang="en-US" sz="1600" b="1" dirty="0">
                <a:solidFill>
                  <a:srgbClr val="708F24"/>
                </a:solidFill>
              </a:rPr>
              <a:t>not exceeding the 2</a:t>
            </a:r>
            <a:r>
              <a:rPr lang="en-US" sz="1600" b="1" baseline="30000" dirty="0">
                <a:solidFill>
                  <a:srgbClr val="708F24"/>
                </a:solidFill>
              </a:rPr>
              <a:t>o</a:t>
            </a:r>
            <a:r>
              <a:rPr lang="en-US" sz="1600" b="1" dirty="0">
                <a:solidFill>
                  <a:srgbClr val="708F24"/>
                </a:solidFill>
              </a:rPr>
              <a:t>C guardrail</a:t>
            </a:r>
          </a:p>
        </p:txBody>
      </p:sp>
      <p:cxnSp>
        <p:nvCxnSpPr>
          <p:cNvPr id="109577" name="Straight Arrow Connector 9"/>
          <p:cNvCxnSpPr>
            <a:cxnSpLocks noChangeShapeType="1"/>
            <a:stCxn id="109575" idx="2"/>
          </p:cNvCxnSpPr>
          <p:nvPr/>
        </p:nvCxnSpPr>
        <p:spPr bwMode="auto">
          <a:xfrm rot="16200000" flipH="1">
            <a:off x="4833936" y="4268787"/>
            <a:ext cx="1343026" cy="571499"/>
          </a:xfrm>
          <a:prstGeom prst="straightConnector1">
            <a:avLst/>
          </a:prstGeom>
          <a:noFill/>
          <a:ln w="28575">
            <a:solidFill>
              <a:srgbClr val="FF0000"/>
            </a:solidFill>
            <a:round/>
            <a:headEnd/>
            <a:tailEnd type="arrow" w="med" len="med"/>
          </a:ln>
        </p:spPr>
      </p:cxnSp>
      <p:cxnSp>
        <p:nvCxnSpPr>
          <p:cNvPr id="10" name="Straight Arrow Connector 9"/>
          <p:cNvCxnSpPr/>
          <p:nvPr/>
        </p:nvCxnSpPr>
        <p:spPr>
          <a:xfrm rot="16200000" flipH="1">
            <a:off x="3884421" y="4704035"/>
            <a:ext cx="395833" cy="1606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779683" y="4340225"/>
            <a:ext cx="444653" cy="246221"/>
          </a:xfrm>
          <a:prstGeom prst="rect">
            <a:avLst/>
          </a:prstGeom>
          <a:noFill/>
        </p:spPr>
        <p:txBody>
          <a:bodyPr wrap="square" rtlCol="0">
            <a:spAutoFit/>
          </a:bodyPr>
          <a:lstStyle/>
          <a:p>
            <a:r>
              <a:rPr lang="en-US" sz="1000" dirty="0" smtClean="0"/>
              <a:t>2008</a:t>
            </a:r>
            <a:endParaRPr lang="en-US" sz="1000" dirty="0"/>
          </a:p>
        </p:txBody>
      </p:sp>
      <p:sp>
        <p:nvSpPr>
          <p:cNvPr id="12" name="Oval 11"/>
          <p:cNvSpPr/>
          <p:nvPr/>
        </p:nvSpPr>
        <p:spPr>
          <a:xfrm>
            <a:off x="4152900" y="497205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291011" y="4584700"/>
            <a:ext cx="444653" cy="246221"/>
          </a:xfrm>
          <a:prstGeom prst="rect">
            <a:avLst/>
          </a:prstGeom>
          <a:noFill/>
        </p:spPr>
        <p:txBody>
          <a:bodyPr wrap="square" rtlCol="0">
            <a:spAutoFit/>
          </a:bodyPr>
          <a:lstStyle/>
          <a:p>
            <a:r>
              <a:rPr lang="en-US" sz="1000" dirty="0" smtClean="0"/>
              <a:t>2009</a:t>
            </a:r>
            <a:endParaRPr lang="en-US" sz="1000" dirty="0"/>
          </a:p>
        </p:txBody>
      </p:sp>
      <p:cxnSp>
        <p:nvCxnSpPr>
          <p:cNvPr id="14" name="Straight Arrow Connector 13"/>
          <p:cNvCxnSpPr/>
          <p:nvPr/>
        </p:nvCxnSpPr>
        <p:spPr>
          <a:xfrm rot="5400000">
            <a:off x="4235773" y="4833377"/>
            <a:ext cx="213426" cy="12247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4224336" y="4991100"/>
            <a:ext cx="66675" cy="69850"/>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096000" y="4200464"/>
            <a:ext cx="2658533" cy="1077218"/>
          </a:xfrm>
          <a:prstGeom prst="rect">
            <a:avLst/>
          </a:prstGeom>
          <a:solidFill>
            <a:schemeClr val="bg1"/>
          </a:solidFill>
          <a:ln>
            <a:solidFill>
              <a:srgbClr val="BC0000"/>
            </a:solidFill>
          </a:ln>
        </p:spPr>
        <p:txBody>
          <a:bodyPr wrap="square" rtlCol="0">
            <a:spAutoFit/>
          </a:bodyPr>
          <a:lstStyle/>
          <a:p>
            <a:r>
              <a:rPr lang="en-US" sz="1600" b="1" dirty="0" smtClean="0">
                <a:solidFill>
                  <a:srgbClr val="708F24"/>
                </a:solidFill>
              </a:rPr>
              <a:t>Carbon reductions needed will be </a:t>
            </a:r>
            <a:r>
              <a:rPr lang="en-US" sz="1600" b="1" dirty="0" smtClean="0">
                <a:solidFill>
                  <a:srgbClr val="BC0000"/>
                </a:solidFill>
              </a:rPr>
              <a:t>90 times </a:t>
            </a:r>
            <a:r>
              <a:rPr lang="en-US" sz="1600" b="1" dirty="0" smtClean="0">
                <a:solidFill>
                  <a:srgbClr val="708F24"/>
                </a:solidFill>
              </a:rPr>
              <a:t>as large </a:t>
            </a:r>
          </a:p>
          <a:p>
            <a:r>
              <a:rPr lang="en-US" sz="1600" b="1" dirty="0" smtClean="0">
                <a:solidFill>
                  <a:srgbClr val="708F24"/>
                </a:solidFill>
              </a:rPr>
              <a:t>as the impact of the 2009 recession</a:t>
            </a:r>
            <a:endParaRPr lang="en-US" sz="1600" b="1" dirty="0">
              <a:solidFill>
                <a:srgbClr val="708F24"/>
              </a:solidFill>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g emissions.tiff"/>
          <p:cNvPicPr>
            <a:picLocks noChangeAspect="1"/>
          </p:cNvPicPr>
          <p:nvPr/>
        </p:nvPicPr>
        <p:blipFill>
          <a:blip r:embed="rId2"/>
          <a:stretch>
            <a:fillRect/>
          </a:stretch>
        </p:blipFill>
        <p:spPr>
          <a:xfrm>
            <a:off x="810859" y="1185333"/>
            <a:ext cx="7539920" cy="5672667"/>
          </a:xfrm>
          <a:prstGeom prst="rect">
            <a:avLst/>
          </a:prstGeom>
        </p:spPr>
      </p:pic>
      <p:sp>
        <p:nvSpPr>
          <p:cNvPr id="3" name="TextBox 2"/>
          <p:cNvSpPr txBox="1"/>
          <p:nvPr/>
        </p:nvSpPr>
        <p:spPr>
          <a:xfrm>
            <a:off x="7281333" y="2032000"/>
            <a:ext cx="1710725" cy="369332"/>
          </a:xfrm>
          <a:prstGeom prst="rect">
            <a:avLst/>
          </a:prstGeom>
          <a:noFill/>
        </p:spPr>
        <p:txBody>
          <a:bodyPr wrap="none" rtlCol="0">
            <a:spAutoFit/>
          </a:bodyPr>
          <a:lstStyle/>
          <a:p>
            <a:r>
              <a:rPr lang="en-US" dirty="0" smtClean="0"/>
              <a:t>1 </a:t>
            </a:r>
            <a:r>
              <a:rPr lang="en-US" dirty="0" err="1" smtClean="0"/>
              <a:t>Gt</a:t>
            </a:r>
            <a:r>
              <a:rPr lang="en-US" dirty="0" smtClean="0"/>
              <a:t> = 10</a:t>
            </a:r>
            <a:r>
              <a:rPr lang="en-US" baseline="30000" dirty="0" smtClean="0"/>
              <a:t>3</a:t>
            </a:r>
            <a:r>
              <a:rPr lang="en-US" dirty="0" smtClean="0"/>
              <a:t> MMT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1" descr="Temps vs year.tif"/>
          <p:cNvPicPr>
            <a:picLocks noChangeAspect="1"/>
          </p:cNvPicPr>
          <p:nvPr/>
        </p:nvPicPr>
        <p:blipFill>
          <a:blip r:embed="rId2"/>
          <a:srcRect/>
          <a:stretch>
            <a:fillRect/>
          </a:stretch>
        </p:blipFill>
        <p:spPr bwMode="auto">
          <a:xfrm>
            <a:off x="2909804" y="2374774"/>
            <a:ext cx="5713495" cy="4483226"/>
          </a:xfrm>
          <a:prstGeom prst="rect">
            <a:avLst/>
          </a:prstGeom>
          <a:noFill/>
          <a:ln w="9525">
            <a:noFill/>
            <a:miter lim="800000"/>
            <a:headEnd/>
            <a:tailEnd/>
          </a:ln>
        </p:spPr>
      </p:pic>
      <p:sp>
        <p:nvSpPr>
          <p:cNvPr id="26627" name="TextBox 2"/>
          <p:cNvSpPr txBox="1">
            <a:spLocks noChangeArrowheads="1"/>
          </p:cNvSpPr>
          <p:nvPr/>
        </p:nvSpPr>
        <p:spPr bwMode="auto">
          <a:xfrm>
            <a:off x="177800" y="1178292"/>
            <a:ext cx="8712200" cy="1077913"/>
          </a:xfrm>
          <a:prstGeom prst="rect">
            <a:avLst/>
          </a:prstGeom>
          <a:noFill/>
          <a:ln w="9525">
            <a:noFill/>
            <a:miter lim="800000"/>
            <a:headEnd/>
            <a:tailEnd/>
          </a:ln>
        </p:spPr>
        <p:txBody>
          <a:bodyPr>
            <a:prstTxWarp prst="textNoShape">
              <a:avLst/>
            </a:prstTxWarp>
            <a:spAutoFit/>
          </a:bodyPr>
          <a:lstStyle/>
          <a:p>
            <a:pPr>
              <a:defRPr/>
            </a:pPr>
            <a:r>
              <a:rPr lang="en-US" sz="3200" b="1" dirty="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Three</a:t>
            </a:r>
            <a:r>
              <a:rPr lang="en-US" sz="3200" b="1" dirty="0" smtClean="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 separate </a:t>
            </a:r>
            <a:r>
              <a:rPr lang="en-US" sz="3200" b="1" dirty="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analyses of the temperature record – Trends are in close agreement</a:t>
            </a:r>
          </a:p>
        </p:txBody>
      </p:sp>
      <p:sp>
        <p:nvSpPr>
          <p:cNvPr id="4" name="TextBox 3"/>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070395"/>
            <a:ext cx="8229600" cy="1143001"/>
          </a:xfrm>
        </p:spPr>
        <p:txBody>
          <a:bodyPr>
            <a:normAutofit fontScale="90000"/>
          </a:bodyPr>
          <a:lstStyle/>
          <a:p>
            <a:pPr>
              <a:defRPr/>
            </a:pPr>
            <a:r>
              <a:rPr lang="en-US" sz="3600" b="1" dirty="0" smtClean="0">
                <a:ea typeface="ＭＳ Ｐゴシック" pitchFamily="-107" charset="-128"/>
                <a:cs typeface="ＭＳ Ｐゴシック" pitchFamily="-107" charset="-128"/>
              </a:rPr>
              <a:t>Temperature </a:t>
            </a:r>
            <a:r>
              <a:rPr lang="en-US" dirty="0" smtClean="0">
                <a:ea typeface="ＭＳ Ｐゴシック" pitchFamily="-107" charset="-128"/>
                <a:cs typeface="ＭＳ Ｐゴシック" pitchFamily="-107" charset="-128"/>
              </a:rPr>
              <a:t>C</a:t>
            </a:r>
            <a:r>
              <a:rPr lang="en-US" sz="3600" b="1" dirty="0" smtClean="0">
                <a:ea typeface="ＭＳ Ｐゴシック" pitchFamily="-107" charset="-128"/>
                <a:cs typeface="ＭＳ Ｐゴシック" pitchFamily="-107" charset="-128"/>
              </a:rPr>
              <a:t>hanges are Not </a:t>
            </a:r>
            <a:r>
              <a:rPr lang="en-US" sz="3600" b="1" dirty="0">
                <a:ea typeface="ＭＳ Ｐゴシック" pitchFamily="-107" charset="-128"/>
                <a:cs typeface="ＭＳ Ｐゴシック" pitchFamily="-107" charset="-128"/>
              </a:rPr>
              <a:t/>
            </a:r>
            <a:br>
              <a:rPr lang="en-US" sz="3600" b="1" dirty="0">
                <a:ea typeface="ＭＳ Ｐゴシック" pitchFamily="-107" charset="-128"/>
                <a:cs typeface="ＭＳ Ｐゴシック" pitchFamily="-107" charset="-128"/>
              </a:rPr>
            </a:br>
            <a:r>
              <a:rPr lang="en-US" sz="3600" b="1" dirty="0">
                <a:ea typeface="ＭＳ Ｐゴシック" pitchFamily="-107" charset="-128"/>
                <a:cs typeface="ＭＳ Ｐゴシック" pitchFamily="-107" charset="-128"/>
              </a:rPr>
              <a:t>Uniform Around the Globe</a:t>
            </a:r>
          </a:p>
        </p:txBody>
      </p:sp>
      <p:pic>
        <p:nvPicPr>
          <p:cNvPr id="16387" name="Picture 2" descr="ftp://ncdcftp.ncdc.noaa.gov/pub/upload/7days/tmean.1900.2009.ann.gif"/>
          <p:cNvPicPr>
            <a:picLocks noChangeAspect="1" noChangeArrowheads="1"/>
          </p:cNvPicPr>
          <p:nvPr/>
        </p:nvPicPr>
        <p:blipFill>
          <a:blip r:embed="rId2"/>
          <a:srcRect t="7524" b="7524"/>
          <a:stretch>
            <a:fillRect/>
          </a:stretch>
        </p:blipFill>
        <p:spPr bwMode="auto">
          <a:xfrm>
            <a:off x="2169378" y="2213396"/>
            <a:ext cx="6974622" cy="4582493"/>
          </a:xfrm>
          <a:prstGeom prst="rect">
            <a:avLst/>
          </a:prstGeom>
          <a:ln>
            <a:noFill/>
          </a:ln>
          <a:effectLst>
            <a:outerShdw blurRad="292100" dist="139700" dir="2700000" algn="tl" rotWithShape="0">
              <a:srgbClr val="333333">
                <a:alpha val="65000"/>
              </a:srgbClr>
            </a:outerShdw>
          </a:effectLst>
        </p:spPr>
      </p:pic>
      <p:sp>
        <p:nvSpPr>
          <p:cNvPr id="27652" name="TextBox 3"/>
          <p:cNvSpPr txBox="1">
            <a:spLocks noChangeArrowheads="1"/>
          </p:cNvSpPr>
          <p:nvPr/>
        </p:nvSpPr>
        <p:spPr bwMode="auto">
          <a:xfrm>
            <a:off x="0" y="6488112"/>
            <a:ext cx="3200400" cy="307777"/>
          </a:xfrm>
          <a:prstGeom prst="rect">
            <a:avLst/>
          </a:prstGeom>
          <a:noFill/>
          <a:ln w="9525">
            <a:noFill/>
            <a:miter lim="800000"/>
            <a:headEnd/>
            <a:tailEnd/>
          </a:ln>
        </p:spPr>
        <p:txBody>
          <a:bodyPr>
            <a:prstTxWarp prst="textNoShape">
              <a:avLst/>
            </a:prstTxWarp>
            <a:spAutoFit/>
          </a:bodyPr>
          <a:lstStyle/>
          <a:p>
            <a:r>
              <a:rPr lang="en-US" sz="1400" dirty="0">
                <a:solidFill>
                  <a:srgbClr val="0067AC"/>
                </a:solidFill>
              </a:rPr>
              <a:t>From Tom Karl, NOAA NCDC</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Global temp chng 2000-2009.tiff"/>
          <p:cNvPicPr>
            <a:picLocks noChangeAspect="1"/>
          </p:cNvPicPr>
          <p:nvPr/>
        </p:nvPicPr>
        <p:blipFill>
          <a:blip r:embed="rId2"/>
          <a:stretch>
            <a:fillRect/>
          </a:stretch>
        </p:blipFill>
        <p:spPr>
          <a:xfrm>
            <a:off x="0" y="976504"/>
            <a:ext cx="9144000" cy="5881495"/>
          </a:xfrm>
          <a:prstGeom prst="rect">
            <a:avLst/>
          </a:prstGeom>
        </p:spPr>
      </p:pic>
      <p:sp>
        <p:nvSpPr>
          <p:cNvPr id="5" name="TextBox 4"/>
          <p:cNvSpPr txBox="1"/>
          <p:nvPr/>
        </p:nvSpPr>
        <p:spPr>
          <a:xfrm>
            <a:off x="7044267" y="1174634"/>
            <a:ext cx="1526830" cy="461665"/>
          </a:xfrm>
          <a:prstGeom prst="rect">
            <a:avLst/>
          </a:prstGeom>
          <a:solidFill>
            <a:srgbClr val="FFFFFF"/>
          </a:solidFill>
        </p:spPr>
        <p:txBody>
          <a:bodyPr wrap="none" rtlCol="0">
            <a:spAutoFit/>
          </a:bodyPr>
          <a:lstStyle/>
          <a:p>
            <a:r>
              <a:rPr lang="en-US" sz="2400" dirty="0" smtClean="0"/>
              <a:t>2000-2009</a:t>
            </a:r>
            <a:endParaRPr lang="en-US" sz="24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2" descr="DJF Temp"/>
          <p:cNvPicPr>
            <a:picLocks noChangeAspect="1" noChangeArrowheads="1"/>
          </p:cNvPicPr>
          <p:nvPr/>
        </p:nvPicPr>
        <p:blipFill>
          <a:blip r:embed="rId3"/>
          <a:srcRect/>
          <a:stretch>
            <a:fillRect/>
          </a:stretch>
        </p:blipFill>
        <p:spPr bwMode="auto">
          <a:xfrm>
            <a:off x="0" y="1023306"/>
            <a:ext cx="9144000" cy="5834694"/>
          </a:xfrm>
          <a:prstGeom prst="rect">
            <a:avLst/>
          </a:prstGeom>
          <a:noFill/>
          <a:ln w="9525">
            <a:noFill/>
            <a:miter lim="800000"/>
            <a:headEnd/>
            <a:tailEnd/>
          </a:ln>
        </p:spPr>
      </p:pic>
      <p:sp>
        <p:nvSpPr>
          <p:cNvPr id="61443" name="TextBox 2"/>
          <p:cNvSpPr txBox="1">
            <a:spLocks noChangeArrowheads="1"/>
          </p:cNvSpPr>
          <p:nvPr/>
        </p:nvSpPr>
        <p:spPr bwMode="auto">
          <a:xfrm>
            <a:off x="7620000" y="6629400"/>
            <a:ext cx="1524000" cy="307975"/>
          </a:xfrm>
          <a:prstGeom prst="rect">
            <a:avLst/>
          </a:prstGeom>
          <a:noFill/>
          <a:ln w="9525">
            <a:noFill/>
            <a:miter lim="800000"/>
            <a:headEnd/>
            <a:tailEnd/>
          </a:ln>
        </p:spPr>
        <p:txBody>
          <a:bodyPr>
            <a:prstTxWarp prst="textNoShape">
              <a:avLst/>
            </a:prstTxWarp>
            <a:spAutoFit/>
          </a:bodyPr>
          <a:lstStyle/>
          <a:p>
            <a:r>
              <a:rPr lang="en-US" sz="1400"/>
              <a:t>IPCC 2007</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1143000"/>
            <a:ext cx="7772400" cy="1143000"/>
          </a:xfrm>
        </p:spPr>
        <p:txBody>
          <a:bodyPr/>
          <a:lstStyle/>
          <a:p>
            <a:pPr>
              <a:defRPr/>
            </a:pPr>
            <a:r>
              <a:rPr lang="en-US" b="1" dirty="0">
                <a:solidFill>
                  <a:srgbClr val="212189"/>
                </a:solidFill>
                <a:latin typeface="Arial" pitchFamily="-112" charset="0"/>
              </a:rPr>
              <a:t>Outline</a:t>
            </a:r>
            <a:endParaRPr lang="en-US" dirty="0">
              <a:solidFill>
                <a:srgbClr val="212189"/>
              </a:solidFill>
            </a:endParaRPr>
          </a:p>
        </p:txBody>
      </p:sp>
      <p:sp>
        <p:nvSpPr>
          <p:cNvPr id="19459" name="Rectangle 3"/>
          <p:cNvSpPr>
            <a:spLocks noGrp="1" noChangeArrowheads="1"/>
          </p:cNvSpPr>
          <p:nvPr>
            <p:ph type="body" idx="1"/>
          </p:nvPr>
        </p:nvSpPr>
        <p:spPr>
          <a:xfrm>
            <a:off x="2489200" y="2057400"/>
            <a:ext cx="6654800" cy="3581400"/>
          </a:xfrm>
        </p:spPr>
        <p:txBody>
          <a:bodyPr>
            <a:normAutofit fontScale="92500" lnSpcReduction="10000"/>
          </a:bodyPr>
          <a:lstStyle/>
          <a:p>
            <a:pPr>
              <a:lnSpc>
                <a:spcPct val="90000"/>
              </a:lnSpc>
              <a:buFont typeface="Wingdings" charset="2"/>
              <a:buChar char=""/>
              <a:defRPr/>
            </a:pPr>
            <a:r>
              <a:rPr lang="en-US" dirty="0" smtClean="0">
                <a:solidFill>
                  <a:srgbClr val="2A3F9C"/>
                </a:solidFill>
                <a:latin typeface="Arial" charset="0"/>
              </a:rPr>
              <a:t>Why are we now on an unsustainable path?</a:t>
            </a:r>
          </a:p>
          <a:p>
            <a:pPr>
              <a:lnSpc>
                <a:spcPct val="90000"/>
              </a:lnSpc>
              <a:buFont typeface="Wingdings" charset="2"/>
              <a:buChar char=""/>
              <a:defRPr/>
            </a:pPr>
            <a:r>
              <a:rPr lang="en-US" dirty="0" smtClean="0">
                <a:solidFill>
                  <a:srgbClr val="2A3F9C"/>
                </a:solidFill>
                <a:latin typeface="Arial" charset="0"/>
              </a:rPr>
              <a:t>What will it take to get off this path?</a:t>
            </a:r>
          </a:p>
          <a:p>
            <a:pPr>
              <a:lnSpc>
                <a:spcPct val="90000"/>
              </a:lnSpc>
              <a:buFont typeface="Wingdings" charset="2"/>
              <a:buChar char=""/>
              <a:defRPr/>
            </a:pPr>
            <a:r>
              <a:rPr lang="en-US" dirty="0" smtClean="0">
                <a:solidFill>
                  <a:srgbClr val="2A3F9C"/>
                </a:solidFill>
                <a:latin typeface="Arial" charset="0"/>
              </a:rPr>
              <a:t>What are the consequences of not getting off this path?</a:t>
            </a:r>
          </a:p>
          <a:p>
            <a:pPr>
              <a:lnSpc>
                <a:spcPct val="90000"/>
              </a:lnSpc>
              <a:buFont typeface="Wingdings" charset="2"/>
              <a:buChar char=""/>
              <a:defRPr/>
            </a:pPr>
            <a:r>
              <a:rPr lang="en-US" dirty="0" smtClean="0">
                <a:solidFill>
                  <a:srgbClr val="2A3F9C"/>
                </a:solidFill>
                <a:latin typeface="Arial" charset="0"/>
              </a:rPr>
              <a:t>What are the current climate trends in Iowa?</a:t>
            </a:r>
          </a:p>
          <a:p>
            <a:pPr>
              <a:lnSpc>
                <a:spcPct val="90000"/>
              </a:lnSpc>
              <a:buFont typeface="Wingdings" charset="2"/>
              <a:buChar char=""/>
              <a:defRPr/>
            </a:pPr>
            <a:r>
              <a:rPr lang="en-US" dirty="0" smtClean="0">
                <a:solidFill>
                  <a:srgbClr val="2A3F9C"/>
                </a:solidFill>
                <a:latin typeface="Arial" charset="0"/>
              </a:rPr>
              <a:t>How is agriculture now being affected?</a:t>
            </a:r>
          </a:p>
          <a:p>
            <a:pPr>
              <a:lnSpc>
                <a:spcPct val="90000"/>
              </a:lnSpc>
              <a:buFont typeface="Wingdings" charset="2"/>
              <a:buChar char=""/>
              <a:defRPr/>
            </a:pPr>
            <a:r>
              <a:rPr lang="en-US" dirty="0" smtClean="0">
                <a:solidFill>
                  <a:srgbClr val="2A3F9C"/>
                </a:solidFill>
                <a:latin typeface="Arial" charset="0"/>
              </a:rPr>
              <a:t>Policy recommendations</a:t>
            </a:r>
            <a:endParaRPr lang="en-US" sz="2800" dirty="0" smtClean="0">
              <a:solidFill>
                <a:srgbClr val="2A3F9C"/>
              </a:solidFill>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1" descr="DJF temp US.tiff"/>
          <p:cNvPicPr>
            <a:picLocks noChangeAspect="1"/>
          </p:cNvPicPr>
          <p:nvPr/>
        </p:nvPicPr>
        <p:blipFill>
          <a:blip r:embed="rId2"/>
          <a:srcRect/>
          <a:stretch>
            <a:fillRect/>
          </a:stretch>
        </p:blipFill>
        <p:spPr bwMode="auto">
          <a:xfrm>
            <a:off x="1" y="1078338"/>
            <a:ext cx="4783916" cy="4712861"/>
          </a:xfrm>
          <a:prstGeom prst="rect">
            <a:avLst/>
          </a:prstGeom>
          <a:noFill/>
          <a:ln w="9525">
            <a:noFill/>
            <a:miter lim="800000"/>
            <a:headEnd/>
            <a:tailEnd/>
          </a:ln>
        </p:spPr>
      </p:pic>
      <p:pic>
        <p:nvPicPr>
          <p:cNvPr id="63491" name="Picture 2" descr="temp scale.tiff"/>
          <p:cNvPicPr>
            <a:picLocks noChangeAspect="1"/>
          </p:cNvPicPr>
          <p:nvPr/>
        </p:nvPicPr>
        <p:blipFill>
          <a:blip r:embed="rId3"/>
          <a:srcRect/>
          <a:stretch>
            <a:fillRect/>
          </a:stretch>
        </p:blipFill>
        <p:spPr bwMode="auto">
          <a:xfrm>
            <a:off x="1" y="6013916"/>
            <a:ext cx="5597674" cy="844084"/>
          </a:xfrm>
          <a:prstGeom prst="rect">
            <a:avLst/>
          </a:prstGeom>
          <a:noFill/>
          <a:ln w="9525">
            <a:noFill/>
            <a:miter lim="800000"/>
            <a:headEnd/>
            <a:tailEnd/>
          </a:ln>
        </p:spPr>
      </p:pic>
      <p:sp>
        <p:nvSpPr>
          <p:cNvPr id="63492" name="TextBox 3"/>
          <p:cNvSpPr txBox="1">
            <a:spLocks noChangeArrowheads="1"/>
          </p:cNvSpPr>
          <p:nvPr/>
        </p:nvSpPr>
        <p:spPr bwMode="auto">
          <a:xfrm>
            <a:off x="5005851" y="1504137"/>
            <a:ext cx="3846860" cy="830997"/>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December-January-February  Temperature Change</a:t>
            </a:r>
          </a:p>
        </p:txBody>
      </p:sp>
      <p:sp>
        <p:nvSpPr>
          <p:cNvPr id="63493" name="TextBox 4"/>
          <p:cNvSpPr txBox="1">
            <a:spLocks noChangeArrowheads="1"/>
          </p:cNvSpPr>
          <p:nvPr/>
        </p:nvSpPr>
        <p:spPr bwMode="auto">
          <a:xfrm>
            <a:off x="5005851" y="4361850"/>
            <a:ext cx="3649585" cy="707886"/>
          </a:xfrm>
          <a:prstGeom prst="rect">
            <a:avLst/>
          </a:prstGeom>
          <a:noFill/>
          <a:ln w="9525">
            <a:noFill/>
            <a:miter lim="800000"/>
            <a:headEnd/>
            <a:tailEnd/>
          </a:ln>
        </p:spPr>
        <p:txBody>
          <a:bodyPr wrap="square">
            <a:prstTxWarp prst="textNoShape">
              <a:avLst/>
            </a:prstTxWarp>
            <a:spAutoFit/>
          </a:bodyPr>
          <a:lstStyle/>
          <a:p>
            <a:r>
              <a:rPr lang="en-US" sz="2000" b="1" dirty="0">
                <a:solidFill>
                  <a:srgbClr val="0067AC"/>
                </a:solidFill>
              </a:rPr>
              <a:t>A1B Emission Scenario</a:t>
            </a:r>
          </a:p>
          <a:p>
            <a:r>
              <a:rPr lang="en-US" sz="2000" b="1" dirty="0">
                <a:solidFill>
                  <a:srgbClr val="0067AC"/>
                </a:solidFill>
              </a:rPr>
              <a:t>2080-2099 minus1980-1999</a:t>
            </a:r>
          </a:p>
        </p:txBody>
      </p:sp>
      <p:sp>
        <p:nvSpPr>
          <p:cNvPr id="63494" name="TextBox 5"/>
          <p:cNvSpPr txBox="1">
            <a:spLocks noChangeArrowheads="1"/>
          </p:cNvSpPr>
          <p:nvPr/>
        </p:nvSpPr>
        <p:spPr bwMode="auto">
          <a:xfrm>
            <a:off x="2003426" y="2740866"/>
            <a:ext cx="712787"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7.2</a:t>
            </a:r>
            <a:r>
              <a:rPr lang="en-US" sz="1600" baseline="30000"/>
              <a:t>o</a:t>
            </a:r>
            <a:r>
              <a:rPr lang="en-US" sz="1600"/>
              <a:t>F</a:t>
            </a:r>
          </a:p>
        </p:txBody>
      </p:sp>
      <p:sp>
        <p:nvSpPr>
          <p:cNvPr id="63495" name="TextBox 6"/>
          <p:cNvSpPr txBox="1">
            <a:spLocks noChangeArrowheads="1"/>
          </p:cNvSpPr>
          <p:nvPr/>
        </p:nvSpPr>
        <p:spPr bwMode="auto">
          <a:xfrm>
            <a:off x="2716213" y="3318180"/>
            <a:ext cx="712787"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6.3</a:t>
            </a:r>
            <a:r>
              <a:rPr lang="en-US" sz="1600" baseline="30000"/>
              <a:t>o</a:t>
            </a:r>
            <a:r>
              <a:rPr lang="en-US" sz="1600"/>
              <a:t>F</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2" descr="JJA Temp"/>
          <p:cNvPicPr>
            <a:picLocks noChangeAspect="1" noChangeArrowheads="1"/>
          </p:cNvPicPr>
          <p:nvPr/>
        </p:nvPicPr>
        <p:blipFill>
          <a:blip r:embed="rId3"/>
          <a:srcRect/>
          <a:stretch>
            <a:fillRect/>
          </a:stretch>
        </p:blipFill>
        <p:spPr bwMode="auto">
          <a:xfrm>
            <a:off x="0" y="1158925"/>
            <a:ext cx="9144000" cy="5699075"/>
          </a:xfrm>
          <a:prstGeom prst="rect">
            <a:avLst/>
          </a:prstGeom>
          <a:noFill/>
          <a:ln w="9525">
            <a:noFill/>
            <a:miter lim="800000"/>
            <a:headEnd/>
            <a:tailEnd/>
          </a:ln>
        </p:spPr>
      </p:pic>
      <p:sp>
        <p:nvSpPr>
          <p:cNvPr id="64515" name="TextBox 2"/>
          <p:cNvSpPr txBox="1">
            <a:spLocks noChangeArrowheads="1"/>
          </p:cNvSpPr>
          <p:nvPr/>
        </p:nvSpPr>
        <p:spPr bwMode="auto">
          <a:xfrm>
            <a:off x="7620000" y="6629400"/>
            <a:ext cx="1524000" cy="307975"/>
          </a:xfrm>
          <a:prstGeom prst="rect">
            <a:avLst/>
          </a:prstGeom>
          <a:noFill/>
          <a:ln w="9525">
            <a:noFill/>
            <a:miter lim="800000"/>
            <a:headEnd/>
            <a:tailEnd/>
          </a:ln>
        </p:spPr>
        <p:txBody>
          <a:bodyPr>
            <a:prstTxWarp prst="textNoShape">
              <a:avLst/>
            </a:prstTxWarp>
            <a:spAutoFit/>
          </a:bodyPr>
          <a:lstStyle/>
          <a:p>
            <a:r>
              <a:rPr lang="en-US" sz="1400"/>
              <a:t>IPCC 2007</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1" descr="JJA temp US.tiff"/>
          <p:cNvPicPr>
            <a:picLocks noChangeAspect="1"/>
          </p:cNvPicPr>
          <p:nvPr/>
        </p:nvPicPr>
        <p:blipFill>
          <a:blip r:embed="rId2"/>
          <a:srcRect/>
          <a:stretch>
            <a:fillRect/>
          </a:stretch>
        </p:blipFill>
        <p:spPr bwMode="auto">
          <a:xfrm>
            <a:off x="0" y="1183256"/>
            <a:ext cx="4931873" cy="4772274"/>
          </a:xfrm>
          <a:prstGeom prst="rect">
            <a:avLst/>
          </a:prstGeom>
          <a:noFill/>
          <a:ln w="9525">
            <a:noFill/>
            <a:miter lim="800000"/>
            <a:headEnd/>
            <a:tailEnd/>
          </a:ln>
        </p:spPr>
      </p:pic>
      <p:pic>
        <p:nvPicPr>
          <p:cNvPr id="66563" name="Picture 2" descr="temp scale.tiff"/>
          <p:cNvPicPr>
            <a:picLocks noChangeAspect="1"/>
          </p:cNvPicPr>
          <p:nvPr/>
        </p:nvPicPr>
        <p:blipFill>
          <a:blip r:embed="rId3"/>
          <a:srcRect/>
          <a:stretch>
            <a:fillRect/>
          </a:stretch>
        </p:blipFill>
        <p:spPr bwMode="auto">
          <a:xfrm>
            <a:off x="0" y="5955530"/>
            <a:ext cx="5984875" cy="902470"/>
          </a:xfrm>
          <a:prstGeom prst="rect">
            <a:avLst/>
          </a:prstGeom>
          <a:noFill/>
          <a:ln w="9525">
            <a:noFill/>
            <a:miter lim="800000"/>
            <a:headEnd/>
            <a:tailEnd/>
          </a:ln>
        </p:spPr>
      </p:pic>
      <p:sp>
        <p:nvSpPr>
          <p:cNvPr id="66566" name="TextBox 5"/>
          <p:cNvSpPr txBox="1">
            <a:spLocks noChangeArrowheads="1"/>
          </p:cNvSpPr>
          <p:nvPr/>
        </p:nvSpPr>
        <p:spPr bwMode="auto">
          <a:xfrm>
            <a:off x="1908175" y="2952547"/>
            <a:ext cx="733425"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4.5</a:t>
            </a:r>
            <a:r>
              <a:rPr lang="en-US" sz="1600" baseline="30000"/>
              <a:t>o</a:t>
            </a:r>
            <a:r>
              <a:rPr lang="en-US" sz="1600"/>
              <a:t>F</a:t>
            </a:r>
          </a:p>
        </p:txBody>
      </p:sp>
      <p:sp>
        <p:nvSpPr>
          <p:cNvPr id="66567" name="TextBox 6"/>
          <p:cNvSpPr txBox="1">
            <a:spLocks noChangeArrowheads="1"/>
          </p:cNvSpPr>
          <p:nvPr/>
        </p:nvSpPr>
        <p:spPr bwMode="auto">
          <a:xfrm>
            <a:off x="2641600" y="3516595"/>
            <a:ext cx="696912"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dirty="0"/>
              <a:t>5.4</a:t>
            </a:r>
            <a:r>
              <a:rPr lang="en-US" sz="1600" baseline="30000" dirty="0"/>
              <a:t>o</a:t>
            </a:r>
            <a:r>
              <a:rPr lang="en-US" sz="1600" dirty="0"/>
              <a:t>F</a:t>
            </a:r>
          </a:p>
        </p:txBody>
      </p:sp>
      <p:sp>
        <p:nvSpPr>
          <p:cNvPr id="8" name="TextBox 3"/>
          <p:cNvSpPr txBox="1">
            <a:spLocks noChangeArrowheads="1"/>
          </p:cNvSpPr>
          <p:nvPr/>
        </p:nvSpPr>
        <p:spPr bwMode="auto">
          <a:xfrm>
            <a:off x="5412729" y="1504137"/>
            <a:ext cx="3439981" cy="830997"/>
          </a:xfrm>
          <a:prstGeom prst="rect">
            <a:avLst/>
          </a:prstGeom>
          <a:noFill/>
          <a:ln w="9525">
            <a:noFill/>
            <a:miter lim="800000"/>
            <a:headEnd/>
            <a:tailEnd/>
          </a:ln>
        </p:spPr>
        <p:txBody>
          <a:bodyPr wrap="square">
            <a:prstTxWarp prst="textNoShape">
              <a:avLst/>
            </a:prstTxWarp>
            <a:spAutoFit/>
          </a:bodyPr>
          <a:lstStyle/>
          <a:p>
            <a:pPr algn="ctr"/>
            <a:r>
              <a:rPr lang="en-US" sz="2400" b="1" dirty="0" smtClean="0">
                <a:solidFill>
                  <a:srgbClr val="0067AC"/>
                </a:solidFill>
              </a:rPr>
              <a:t>June-July-August  </a:t>
            </a:r>
            <a:r>
              <a:rPr lang="en-US" sz="2400" b="1" dirty="0">
                <a:solidFill>
                  <a:srgbClr val="0067AC"/>
                </a:solidFill>
              </a:rPr>
              <a:t>Temperature Change</a:t>
            </a:r>
          </a:p>
        </p:txBody>
      </p:sp>
      <p:sp>
        <p:nvSpPr>
          <p:cNvPr id="9" name="TextBox 4"/>
          <p:cNvSpPr txBox="1">
            <a:spLocks noChangeArrowheads="1"/>
          </p:cNvSpPr>
          <p:nvPr/>
        </p:nvSpPr>
        <p:spPr bwMode="auto">
          <a:xfrm>
            <a:off x="5412729" y="4361850"/>
            <a:ext cx="3242707" cy="707886"/>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67AC"/>
                </a:solidFill>
              </a:rPr>
              <a:t>A1B Emission Scenario</a:t>
            </a:r>
          </a:p>
          <a:p>
            <a:pPr algn="ctr"/>
            <a:r>
              <a:rPr lang="en-US" sz="2000" b="1" dirty="0">
                <a:solidFill>
                  <a:srgbClr val="0067AC"/>
                </a:solidFill>
              </a:rPr>
              <a:t>2080-2099 minus1980-1999</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1" descr="JJA temp US.tiff"/>
          <p:cNvPicPr>
            <a:picLocks noChangeAspect="1"/>
          </p:cNvPicPr>
          <p:nvPr/>
        </p:nvPicPr>
        <p:blipFill>
          <a:blip r:embed="rId2"/>
          <a:srcRect/>
          <a:stretch>
            <a:fillRect/>
          </a:stretch>
        </p:blipFill>
        <p:spPr bwMode="auto">
          <a:xfrm>
            <a:off x="0" y="1183256"/>
            <a:ext cx="4931873" cy="4772274"/>
          </a:xfrm>
          <a:prstGeom prst="rect">
            <a:avLst/>
          </a:prstGeom>
          <a:noFill/>
          <a:ln w="9525">
            <a:noFill/>
            <a:miter lim="800000"/>
            <a:headEnd/>
            <a:tailEnd/>
          </a:ln>
        </p:spPr>
      </p:pic>
      <p:pic>
        <p:nvPicPr>
          <p:cNvPr id="66563" name="Picture 2" descr="temp scale.tiff"/>
          <p:cNvPicPr>
            <a:picLocks noChangeAspect="1"/>
          </p:cNvPicPr>
          <p:nvPr/>
        </p:nvPicPr>
        <p:blipFill>
          <a:blip r:embed="rId3"/>
          <a:srcRect/>
          <a:stretch>
            <a:fillRect/>
          </a:stretch>
        </p:blipFill>
        <p:spPr bwMode="auto">
          <a:xfrm>
            <a:off x="0" y="5955530"/>
            <a:ext cx="5984875" cy="902470"/>
          </a:xfrm>
          <a:prstGeom prst="rect">
            <a:avLst/>
          </a:prstGeom>
          <a:noFill/>
          <a:ln w="9525">
            <a:noFill/>
            <a:miter lim="800000"/>
            <a:headEnd/>
            <a:tailEnd/>
          </a:ln>
        </p:spPr>
      </p:pic>
      <p:sp>
        <p:nvSpPr>
          <p:cNvPr id="66566" name="TextBox 5"/>
          <p:cNvSpPr txBox="1">
            <a:spLocks noChangeArrowheads="1"/>
          </p:cNvSpPr>
          <p:nvPr/>
        </p:nvSpPr>
        <p:spPr bwMode="auto">
          <a:xfrm>
            <a:off x="1908175" y="2952547"/>
            <a:ext cx="733425"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4.5</a:t>
            </a:r>
            <a:r>
              <a:rPr lang="en-US" sz="1600" baseline="30000"/>
              <a:t>o</a:t>
            </a:r>
            <a:r>
              <a:rPr lang="en-US" sz="1600"/>
              <a:t>F</a:t>
            </a:r>
          </a:p>
        </p:txBody>
      </p:sp>
      <p:sp>
        <p:nvSpPr>
          <p:cNvPr id="66567" name="TextBox 6"/>
          <p:cNvSpPr txBox="1">
            <a:spLocks noChangeArrowheads="1"/>
          </p:cNvSpPr>
          <p:nvPr/>
        </p:nvSpPr>
        <p:spPr bwMode="auto">
          <a:xfrm>
            <a:off x="2641600" y="3516595"/>
            <a:ext cx="696912"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dirty="0"/>
              <a:t>5.4</a:t>
            </a:r>
            <a:r>
              <a:rPr lang="en-US" sz="1600" baseline="30000" dirty="0"/>
              <a:t>o</a:t>
            </a:r>
            <a:r>
              <a:rPr lang="en-US" sz="1600" dirty="0"/>
              <a:t>F</a:t>
            </a:r>
          </a:p>
        </p:txBody>
      </p:sp>
      <p:sp>
        <p:nvSpPr>
          <p:cNvPr id="8" name="TextBox 3"/>
          <p:cNvSpPr txBox="1">
            <a:spLocks noChangeArrowheads="1"/>
          </p:cNvSpPr>
          <p:nvPr/>
        </p:nvSpPr>
        <p:spPr bwMode="auto">
          <a:xfrm>
            <a:off x="5412729" y="1504137"/>
            <a:ext cx="3439981" cy="830997"/>
          </a:xfrm>
          <a:prstGeom prst="rect">
            <a:avLst/>
          </a:prstGeom>
          <a:noFill/>
          <a:ln w="9525">
            <a:noFill/>
            <a:miter lim="800000"/>
            <a:headEnd/>
            <a:tailEnd/>
          </a:ln>
        </p:spPr>
        <p:txBody>
          <a:bodyPr wrap="square">
            <a:prstTxWarp prst="textNoShape">
              <a:avLst/>
            </a:prstTxWarp>
            <a:spAutoFit/>
          </a:bodyPr>
          <a:lstStyle/>
          <a:p>
            <a:pPr algn="ctr"/>
            <a:r>
              <a:rPr lang="en-US" sz="2400" b="1" dirty="0" smtClean="0">
                <a:solidFill>
                  <a:srgbClr val="0067AC"/>
                </a:solidFill>
              </a:rPr>
              <a:t>June-July-August  </a:t>
            </a:r>
            <a:r>
              <a:rPr lang="en-US" sz="2400" b="1" dirty="0">
                <a:solidFill>
                  <a:srgbClr val="0067AC"/>
                </a:solidFill>
              </a:rPr>
              <a:t>Temperature Change</a:t>
            </a:r>
          </a:p>
        </p:txBody>
      </p:sp>
      <p:sp>
        <p:nvSpPr>
          <p:cNvPr id="9" name="TextBox 4"/>
          <p:cNvSpPr txBox="1">
            <a:spLocks noChangeArrowheads="1"/>
          </p:cNvSpPr>
          <p:nvPr/>
        </p:nvSpPr>
        <p:spPr bwMode="auto">
          <a:xfrm>
            <a:off x="5412729" y="4361850"/>
            <a:ext cx="3242707" cy="707886"/>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67AC"/>
                </a:solidFill>
              </a:rPr>
              <a:t>A1B Emission Scenario</a:t>
            </a:r>
          </a:p>
          <a:p>
            <a:pPr algn="ctr"/>
            <a:r>
              <a:rPr lang="en-US" sz="2000" b="1" dirty="0">
                <a:solidFill>
                  <a:srgbClr val="0067AC"/>
                </a:solidFill>
              </a:rPr>
              <a:t>2080-2099 minus1980-1999</a:t>
            </a:r>
          </a:p>
        </p:txBody>
      </p:sp>
      <p:sp>
        <p:nvSpPr>
          <p:cNvPr id="10" name="TextBox 7"/>
          <p:cNvSpPr txBox="1">
            <a:spLocks noChangeArrowheads="1"/>
          </p:cNvSpPr>
          <p:nvPr/>
        </p:nvSpPr>
        <p:spPr bwMode="auto">
          <a:xfrm>
            <a:off x="2437606" y="4792662"/>
            <a:ext cx="2438400" cy="830263"/>
          </a:xfrm>
          <a:prstGeom prst="rect">
            <a:avLst/>
          </a:prstGeom>
          <a:solidFill>
            <a:schemeClr val="bg1"/>
          </a:solidFill>
          <a:ln w="9525">
            <a:noFill/>
            <a:miter lim="800000"/>
            <a:headEnd/>
            <a:tailEnd/>
          </a:ln>
        </p:spPr>
        <p:txBody>
          <a:bodyPr>
            <a:prstTxWarp prst="textNoShape">
              <a:avLst/>
            </a:prstTxWarp>
            <a:spAutoFit/>
          </a:bodyPr>
          <a:lstStyle/>
          <a:p>
            <a:r>
              <a:rPr lang="en-US" dirty="0"/>
              <a:t>Not the direction of current trends</a:t>
            </a:r>
          </a:p>
        </p:txBody>
      </p:sp>
      <p:cxnSp>
        <p:nvCxnSpPr>
          <p:cNvPr id="11" name="Straight Arrow Connector 9"/>
          <p:cNvCxnSpPr>
            <a:cxnSpLocks noChangeShapeType="1"/>
          </p:cNvCxnSpPr>
          <p:nvPr/>
        </p:nvCxnSpPr>
        <p:spPr bwMode="auto">
          <a:xfrm rot="5400000" flipH="1" flipV="1">
            <a:off x="1773239" y="4129882"/>
            <a:ext cx="1325563" cy="1"/>
          </a:xfrm>
          <a:prstGeom prst="straightConnector1">
            <a:avLst/>
          </a:prstGeom>
          <a:noFill/>
          <a:ln w="57150">
            <a:solidFill>
              <a:schemeClr val="bg1"/>
            </a:solidFill>
            <a:round/>
            <a:headEnd/>
            <a:tailEnd type="arrow" w="med" len="med"/>
          </a:ln>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1066800"/>
            <a:ext cx="9144000" cy="914400"/>
          </a:xfrm>
        </p:spPr>
        <p:txBody>
          <a:bodyPr>
            <a:normAutofit fontScale="90000"/>
          </a:bodyPr>
          <a:lstStyle/>
          <a:p>
            <a:pPr algn="ctr" eaLnBrk="1" hangingPunct="1">
              <a:defRPr/>
            </a:pPr>
            <a:r>
              <a:rPr lang="en-US" sz="3000" b="1" dirty="0">
                <a:latin typeface="Arial" pitchFamily="-111" charset="0"/>
                <a:ea typeface="ＭＳ Ｐゴシック" pitchFamily="-111" charset="-128"/>
              </a:rPr>
              <a:t>Projected Change in Precipitation: 2081-2099</a:t>
            </a:r>
            <a:r>
              <a:rPr lang="en-US" sz="2600" b="1" dirty="0">
                <a:solidFill>
                  <a:srgbClr val="FFC000"/>
                </a:solidFill>
                <a:latin typeface="Arial" pitchFamily="-111" charset="0"/>
                <a:ea typeface="ＭＳ Ｐゴシック" pitchFamily="-111" charset="-128"/>
              </a:rPr>
              <a:t/>
            </a:r>
            <a:br>
              <a:rPr lang="en-US" sz="2600" b="1" dirty="0">
                <a:solidFill>
                  <a:srgbClr val="FFC000"/>
                </a:solidFill>
                <a:latin typeface="Arial" pitchFamily="-111" charset="0"/>
                <a:ea typeface="ＭＳ Ｐゴシック" pitchFamily="-111" charset="-128"/>
              </a:rPr>
            </a:br>
            <a:endParaRPr lang="en-US" sz="2600" b="1" dirty="0">
              <a:solidFill>
                <a:srgbClr val="FFC000"/>
              </a:solidFill>
              <a:latin typeface="Arial" pitchFamily="-111" charset="0"/>
              <a:ea typeface="ＭＳ Ｐゴシック" pitchFamily="-111" charset="-128"/>
            </a:endParaRPr>
          </a:p>
        </p:txBody>
      </p:sp>
      <p:sp>
        <p:nvSpPr>
          <p:cNvPr id="34819" name="Rectangle 4"/>
          <p:cNvSpPr>
            <a:spLocks noChangeArrowheads="1"/>
          </p:cNvSpPr>
          <p:nvPr/>
        </p:nvSpPr>
        <p:spPr bwMode="auto">
          <a:xfrm>
            <a:off x="0" y="5842198"/>
            <a:ext cx="2590800" cy="708025"/>
          </a:xfrm>
          <a:prstGeom prst="rect">
            <a:avLst/>
          </a:prstGeom>
          <a:noFill/>
          <a:ln w="9525">
            <a:noFill/>
            <a:miter lim="800000"/>
            <a:headEnd/>
            <a:tailEnd/>
          </a:ln>
        </p:spPr>
        <p:txBody>
          <a:bodyPr>
            <a:prstTxWarp prst="textNoShape">
              <a:avLst/>
            </a:prstTxWarp>
            <a:spAutoFit/>
          </a:bodyPr>
          <a:lstStyle/>
          <a:p>
            <a:pPr>
              <a:defRPr/>
            </a:pPr>
            <a:r>
              <a:rPr lang="en-US" sz="2000" dirty="0">
                <a:solidFill>
                  <a:srgbClr val="0067AC"/>
                </a:solidFill>
                <a:latin typeface="Arial" pitchFamily="-111" charset="0"/>
                <a:ea typeface="ＭＳ Ｐゴシック" pitchFamily="-111" charset="-128"/>
                <a:cs typeface="ＭＳ Ｐゴシック" pitchFamily="-111" charset="-128"/>
              </a:rPr>
              <a:t>Relative to 1960-1990</a:t>
            </a:r>
          </a:p>
        </p:txBody>
      </p:sp>
      <p:sp>
        <p:nvSpPr>
          <p:cNvPr id="55300" name="TextBox 5"/>
          <p:cNvSpPr txBox="1">
            <a:spLocks noChangeArrowheads="1"/>
          </p:cNvSpPr>
          <p:nvPr/>
        </p:nvSpPr>
        <p:spPr bwMode="auto">
          <a:xfrm>
            <a:off x="3962400" y="6172200"/>
            <a:ext cx="2133600" cy="338138"/>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NOTE: Scale Reversed</a:t>
            </a:r>
          </a:p>
        </p:txBody>
      </p:sp>
      <p:pic>
        <p:nvPicPr>
          <p:cNvPr id="55301" name="Picture 3" descr="Untitled-1.jpg"/>
          <p:cNvPicPr>
            <a:picLocks noChangeAspect="1"/>
          </p:cNvPicPr>
          <p:nvPr/>
        </p:nvPicPr>
        <p:blipFill>
          <a:blip r:embed="rId2"/>
          <a:srcRect/>
          <a:stretch>
            <a:fillRect/>
          </a:stretch>
        </p:blipFill>
        <p:spPr bwMode="auto">
          <a:xfrm>
            <a:off x="3592324" y="1738386"/>
            <a:ext cx="5551676" cy="5119613"/>
          </a:xfrm>
          <a:prstGeom prst="rect">
            <a:avLst/>
          </a:prstGeom>
          <a:noFill/>
          <a:ln w="9525">
            <a:noFill/>
            <a:miter lim="800000"/>
            <a:headEnd/>
            <a:tailEnd/>
          </a:ln>
        </p:spPr>
      </p:pic>
      <p:sp>
        <p:nvSpPr>
          <p:cNvPr id="55302" name="Rectangle 6"/>
          <p:cNvSpPr>
            <a:spLocks noChangeArrowheads="1"/>
          </p:cNvSpPr>
          <p:nvPr/>
        </p:nvSpPr>
        <p:spPr bwMode="auto">
          <a:xfrm>
            <a:off x="0" y="2416482"/>
            <a:ext cx="2590800" cy="3090077"/>
          </a:xfrm>
          <a:prstGeom prst="rect">
            <a:avLst/>
          </a:prstGeom>
          <a:noFill/>
          <a:ln w="9525">
            <a:noFill/>
            <a:miter lim="800000"/>
            <a:headEnd/>
            <a:tailEnd/>
          </a:ln>
        </p:spPr>
        <p:txBody>
          <a:bodyPr>
            <a:prstTxWarp prst="textNoShape">
              <a:avLst/>
            </a:prstTxWarp>
            <a:spAutoFit/>
          </a:bodyPr>
          <a:lstStyle/>
          <a:p>
            <a:pPr>
              <a:lnSpc>
                <a:spcPct val="90000"/>
              </a:lnSpc>
            </a:pPr>
            <a:r>
              <a:rPr lang="en-US" sz="2400" b="1" dirty="0">
                <a:solidFill>
                  <a:srgbClr val="0067AC"/>
                </a:solidFill>
              </a:rPr>
              <a:t>Midwest: Increasing winter and spring precipitation, with drier summers</a:t>
            </a:r>
          </a:p>
          <a:p>
            <a:pPr>
              <a:lnSpc>
                <a:spcPct val="90000"/>
              </a:lnSpc>
            </a:pPr>
            <a:endParaRPr lang="en-US" sz="2400" b="1" dirty="0">
              <a:solidFill>
                <a:srgbClr val="0067AC"/>
              </a:solidFill>
            </a:endParaRPr>
          </a:p>
          <a:p>
            <a:pPr>
              <a:lnSpc>
                <a:spcPct val="90000"/>
              </a:lnSpc>
            </a:pPr>
            <a:r>
              <a:rPr lang="en-US" sz="2400" b="1" dirty="0">
                <a:solidFill>
                  <a:srgbClr val="0067AC"/>
                </a:solidFill>
              </a:rPr>
              <a:t>More frequent and intense periods of heavy rainfall</a:t>
            </a:r>
          </a:p>
        </p:txBody>
      </p:sp>
      <p:sp>
        <p:nvSpPr>
          <p:cNvPr id="7" name="TextBox 6"/>
          <p:cNvSpPr txBox="1"/>
          <p:nvPr/>
        </p:nvSpPr>
        <p:spPr>
          <a:xfrm>
            <a:off x="2359356" y="5250497"/>
            <a:ext cx="1232968" cy="1477328"/>
          </a:xfrm>
          <a:prstGeom prst="rect">
            <a:avLst/>
          </a:prstGeom>
          <a:noFill/>
        </p:spPr>
        <p:txBody>
          <a:bodyPr wrap="square" rtlCol="0">
            <a:spAutoFit/>
          </a:bodyPr>
          <a:lstStyle/>
          <a:p>
            <a:r>
              <a:rPr lang="en-US" dirty="0" err="1" smtClean="0">
                <a:solidFill>
                  <a:srgbClr val="FF0000"/>
                </a:solidFill>
              </a:rPr>
              <a:t>Unstippled</a:t>
            </a:r>
            <a:r>
              <a:rPr lang="en-US" dirty="0" smtClean="0">
                <a:solidFill>
                  <a:srgbClr val="FF0000"/>
                </a:solidFill>
              </a:rPr>
              <a:t> regions indicate reduced confidence </a:t>
            </a:r>
            <a:endParaRPr lang="en-US" dirty="0">
              <a:solidFill>
                <a:srgbClr val="FF0000"/>
              </a:solidFill>
            </a:endParaRPr>
          </a:p>
        </p:txBody>
      </p:sp>
      <p:sp>
        <p:nvSpPr>
          <p:cNvPr id="8" name="TextBox 7"/>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2" name="Content Placeholder 2"/>
          <p:cNvSpPr>
            <a:spLocks noGrp="1"/>
          </p:cNvSpPr>
          <p:nvPr>
            <p:ph idx="4294967295"/>
          </p:nvPr>
        </p:nvSpPr>
        <p:spPr>
          <a:xfrm>
            <a:off x="152400" y="2143514"/>
            <a:ext cx="8382000" cy="4714486"/>
          </a:xfrm>
        </p:spPr>
        <p:txBody>
          <a:bodyPr>
            <a:normAutofit/>
          </a:bodyPr>
          <a:lstStyle/>
          <a:p>
            <a:pPr eaLnBrk="1" hangingPunct="1">
              <a:buFont typeface="Arial" pitchFamily="-111" charset="0"/>
              <a:buNone/>
              <a:defRPr/>
            </a:pPr>
            <a:r>
              <a:rPr lang="en-US" sz="2000" b="1" dirty="0" smtClean="0">
                <a:solidFill>
                  <a:srgbClr val="0067AC"/>
                </a:solidFill>
                <a:ea typeface="ＭＳ Ｐゴシック" pitchFamily="58" charset="-128"/>
              </a:rPr>
              <a:t>Temperature rise</a:t>
            </a:r>
          </a:p>
          <a:p>
            <a:pPr eaLnBrk="1" hangingPunct="1">
              <a:buFont typeface="Arial" pitchFamily="-111" charset="0"/>
              <a:buNone/>
              <a:defRPr/>
            </a:pPr>
            <a:r>
              <a:rPr lang="en-US" sz="2000" b="1" dirty="0" smtClean="0">
                <a:solidFill>
                  <a:srgbClr val="0067AC"/>
                </a:solidFill>
                <a:ea typeface="ＭＳ Ｐゴシック" pitchFamily="58" charset="-128"/>
              </a:rPr>
              <a:t>Sea-level rise</a:t>
            </a:r>
          </a:p>
          <a:p>
            <a:pPr eaLnBrk="1" hangingPunct="1">
              <a:buFont typeface="Arial" pitchFamily="-111" charset="0"/>
              <a:buNone/>
              <a:defRPr/>
            </a:pPr>
            <a:r>
              <a:rPr lang="en-US" sz="2000" b="1" dirty="0" smtClean="0">
                <a:solidFill>
                  <a:srgbClr val="0067AC"/>
                </a:solidFill>
                <a:ea typeface="ＭＳ Ｐゴシック" pitchFamily="58" charset="-128"/>
              </a:rPr>
              <a:t>Increase in heavy downpours</a:t>
            </a:r>
          </a:p>
          <a:p>
            <a:pPr eaLnBrk="1" hangingPunct="1">
              <a:buFont typeface="Arial" pitchFamily="-111" charset="0"/>
              <a:buNone/>
              <a:defRPr/>
            </a:pPr>
            <a:r>
              <a:rPr lang="en-US" sz="2000" b="1" dirty="0" smtClean="0">
                <a:solidFill>
                  <a:srgbClr val="0067AC"/>
                </a:solidFill>
                <a:ea typeface="ＭＳ Ｐゴシック" pitchFamily="58" charset="-128"/>
              </a:rPr>
              <a:t>Rapidly retreating glaciers</a:t>
            </a:r>
          </a:p>
          <a:p>
            <a:pPr eaLnBrk="1" hangingPunct="1">
              <a:buFont typeface="Arial" pitchFamily="-111" charset="0"/>
              <a:buNone/>
              <a:defRPr/>
            </a:pPr>
            <a:r>
              <a:rPr lang="en-US" sz="2000" b="1" dirty="0" smtClean="0">
                <a:solidFill>
                  <a:srgbClr val="0067AC"/>
                </a:solidFill>
                <a:ea typeface="ＭＳ Ｐゴシック" pitchFamily="58" charset="-128"/>
              </a:rPr>
              <a:t>Thawing permafrost</a:t>
            </a:r>
          </a:p>
          <a:p>
            <a:pPr eaLnBrk="1" hangingPunct="1">
              <a:buFont typeface="Arial" pitchFamily="-111" charset="0"/>
              <a:buNone/>
              <a:defRPr/>
            </a:pPr>
            <a:r>
              <a:rPr lang="en-US" sz="2000" b="1" dirty="0" smtClean="0">
                <a:solidFill>
                  <a:srgbClr val="0067AC"/>
                </a:solidFill>
                <a:ea typeface="ＭＳ Ｐゴシック" pitchFamily="58" charset="-128"/>
              </a:rPr>
              <a:t>Lengthening growing</a:t>
            </a:r>
            <a:br>
              <a:rPr lang="en-US" sz="2000" b="1" dirty="0" smtClean="0">
                <a:solidFill>
                  <a:srgbClr val="0067AC"/>
                </a:solidFill>
                <a:ea typeface="ＭＳ Ｐゴシック" pitchFamily="58" charset="-128"/>
              </a:rPr>
            </a:br>
            <a:r>
              <a:rPr lang="en-US" sz="2000" b="1" dirty="0" smtClean="0">
                <a:solidFill>
                  <a:srgbClr val="0067AC"/>
                </a:solidFill>
                <a:ea typeface="ＭＳ Ｐゴシック" pitchFamily="58" charset="-128"/>
              </a:rPr>
              <a:t>season</a:t>
            </a:r>
          </a:p>
          <a:p>
            <a:pPr eaLnBrk="1" hangingPunct="1">
              <a:buFont typeface="Arial" pitchFamily="-111" charset="0"/>
              <a:buNone/>
              <a:defRPr/>
            </a:pPr>
            <a:r>
              <a:rPr lang="en-US" sz="2000" b="1" dirty="0" smtClean="0">
                <a:solidFill>
                  <a:srgbClr val="0067AC"/>
                </a:solidFill>
                <a:ea typeface="ＭＳ Ｐゴシック" pitchFamily="58" charset="-128"/>
              </a:rPr>
              <a:t>Lengthening ice-free season</a:t>
            </a:r>
            <a:br>
              <a:rPr lang="en-US" sz="2000" b="1" dirty="0" smtClean="0">
                <a:solidFill>
                  <a:srgbClr val="0067AC"/>
                </a:solidFill>
                <a:ea typeface="ＭＳ Ｐゴシック" pitchFamily="58" charset="-128"/>
              </a:rPr>
            </a:br>
            <a:r>
              <a:rPr lang="en-US" sz="2000" b="1" dirty="0" smtClean="0">
                <a:solidFill>
                  <a:srgbClr val="0067AC"/>
                </a:solidFill>
                <a:ea typeface="ＭＳ Ｐゴシック" pitchFamily="58" charset="-128"/>
              </a:rPr>
              <a:t>in the ocean and on lakes</a:t>
            </a:r>
            <a:br>
              <a:rPr lang="en-US" sz="2000" b="1" dirty="0" smtClean="0">
                <a:solidFill>
                  <a:srgbClr val="0067AC"/>
                </a:solidFill>
                <a:ea typeface="ＭＳ Ｐゴシック" pitchFamily="58" charset="-128"/>
              </a:rPr>
            </a:br>
            <a:r>
              <a:rPr lang="en-US" sz="2000" b="1" dirty="0" smtClean="0">
                <a:solidFill>
                  <a:srgbClr val="0067AC"/>
                </a:solidFill>
                <a:ea typeface="ＭＳ Ｐゴシック" pitchFamily="58" charset="-128"/>
              </a:rPr>
              <a:t>and rivers</a:t>
            </a:r>
          </a:p>
          <a:p>
            <a:pPr eaLnBrk="1" hangingPunct="1">
              <a:buFont typeface="Arial" pitchFamily="-111" charset="0"/>
              <a:buNone/>
              <a:defRPr/>
            </a:pPr>
            <a:r>
              <a:rPr lang="en-US" sz="2000" b="1" dirty="0" smtClean="0">
                <a:solidFill>
                  <a:srgbClr val="0067AC"/>
                </a:solidFill>
                <a:ea typeface="ＭＳ Ｐゴシック" pitchFamily="58" charset="-128"/>
              </a:rPr>
              <a:t>Earlier snowmelt</a:t>
            </a:r>
          </a:p>
          <a:p>
            <a:pPr eaLnBrk="1" hangingPunct="1">
              <a:buFont typeface="Arial" pitchFamily="-111" charset="0"/>
              <a:buNone/>
              <a:defRPr/>
            </a:pPr>
            <a:r>
              <a:rPr lang="en-US" sz="2000" b="1" dirty="0" smtClean="0">
                <a:solidFill>
                  <a:srgbClr val="0067AC"/>
                </a:solidFill>
                <a:ea typeface="ＭＳ Ｐゴシック" pitchFamily="58" charset="-128"/>
              </a:rPr>
              <a:t>Changes in river flows</a:t>
            </a:r>
          </a:p>
          <a:p>
            <a:pPr eaLnBrk="1" hangingPunct="1">
              <a:buFont typeface="Arial" pitchFamily="-111" charset="0"/>
              <a:buNone/>
              <a:defRPr/>
            </a:pPr>
            <a:r>
              <a:rPr lang="en-US" sz="2000" b="1" dirty="0" smtClean="0">
                <a:solidFill>
                  <a:srgbClr val="0067AC"/>
                </a:solidFill>
                <a:ea typeface="ＭＳ Ｐゴシック" pitchFamily="58" charset="-128"/>
              </a:rPr>
              <a:t>Plants blooming earlier; animals, birds and fish moving northward</a:t>
            </a:r>
          </a:p>
          <a:p>
            <a:pPr eaLnBrk="1" hangingPunct="1">
              <a:buFont typeface="Arial" pitchFamily="-111" charset="0"/>
              <a:buNone/>
              <a:defRPr/>
            </a:pPr>
            <a:endParaRPr lang="en-US" sz="2300" b="1" dirty="0" smtClean="0">
              <a:solidFill>
                <a:srgbClr val="DAF3FE"/>
              </a:solidFill>
              <a:ea typeface="ＭＳ Ｐゴシック" pitchFamily="58" charset="-128"/>
            </a:endParaRPr>
          </a:p>
        </p:txBody>
      </p:sp>
      <p:sp>
        <p:nvSpPr>
          <p:cNvPr id="23560" name="TextBox 6"/>
          <p:cNvSpPr txBox="1">
            <a:spLocks noChangeArrowheads="1"/>
          </p:cNvSpPr>
          <p:nvPr/>
        </p:nvSpPr>
        <p:spPr bwMode="auto">
          <a:xfrm>
            <a:off x="0" y="1065601"/>
            <a:ext cx="8991600" cy="1077913"/>
          </a:xfrm>
          <a:prstGeom prst="rect">
            <a:avLst/>
          </a:prstGeom>
          <a:noFill/>
          <a:ln w="9525">
            <a:noFill/>
            <a:miter lim="800000"/>
            <a:headEnd/>
            <a:tailEnd/>
          </a:ln>
        </p:spPr>
        <p:txBody>
          <a:bodyPr>
            <a:prstTxWarp prst="textNoShape">
              <a:avLst/>
            </a:prstTxWarp>
            <a:spAutoFit/>
          </a:bodyPr>
          <a:lstStyle/>
          <a:p>
            <a:pPr algn="ctr">
              <a:defRPr/>
            </a:pPr>
            <a:r>
              <a:rPr lang="en-US" sz="32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Climate changes are underway in the U.S. and are projected to grow</a:t>
            </a:r>
          </a:p>
        </p:txBody>
      </p:sp>
      <p:pic>
        <p:nvPicPr>
          <p:cNvPr id="11" name="Picture 2" descr="Increases-in-heavy-precip_PAGE-32.gif"/>
          <p:cNvPicPr>
            <a:picLocks noChangeAspect="1"/>
          </p:cNvPicPr>
          <p:nvPr/>
        </p:nvPicPr>
        <p:blipFill>
          <a:blip r:embed="rId3"/>
          <a:srcRect l="4576" t="3703" r="3030" b="2864"/>
          <a:stretch>
            <a:fillRect/>
          </a:stretch>
        </p:blipFill>
        <p:spPr bwMode="auto">
          <a:xfrm>
            <a:off x="4495800" y="2143514"/>
            <a:ext cx="4487863" cy="4094163"/>
          </a:xfrm>
          <a:prstGeom prst="rect">
            <a:avLst/>
          </a:prstGeom>
          <a:solidFill>
            <a:schemeClr val="bg1"/>
          </a:solidFill>
          <a:ln w="28575">
            <a:solidFill>
              <a:schemeClr val="tx2">
                <a:lumMod val="40000"/>
                <a:lumOff val="60000"/>
              </a:schemeClr>
            </a:solidFill>
            <a:miter lim="800000"/>
            <a:headEnd/>
            <a:tailEnd/>
          </a:ln>
        </p:spPr>
      </p:pic>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76200" y="6610350"/>
            <a:ext cx="26670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Image courtesy of NASA/GSFC</a:t>
            </a:r>
          </a:p>
        </p:txBody>
      </p:sp>
      <p:pic>
        <p:nvPicPr>
          <p:cNvPr id="4" name="Picture 3" descr="graphic for publicity[1].jpg"/>
          <p:cNvPicPr/>
          <p:nvPr/>
        </p:nvPicPr>
        <p:blipFill>
          <a:blip r:embed="rId3"/>
          <a:stretch>
            <a:fillRect/>
          </a:stretch>
        </p:blipFill>
        <p:spPr>
          <a:xfrm>
            <a:off x="-76200" y="1155735"/>
            <a:ext cx="4976708" cy="5702265"/>
          </a:xfrm>
          <a:prstGeom prst="rect">
            <a:avLst/>
          </a:prstGeom>
        </p:spPr>
      </p:pic>
      <p:sp>
        <p:nvSpPr>
          <p:cNvPr id="5" name="TextBox 4"/>
          <p:cNvSpPr txBox="1"/>
          <p:nvPr/>
        </p:nvSpPr>
        <p:spPr>
          <a:xfrm>
            <a:off x="4900508" y="1422400"/>
            <a:ext cx="4243492" cy="1754327"/>
          </a:xfrm>
          <a:prstGeom prst="rect">
            <a:avLst/>
          </a:prstGeom>
          <a:noFill/>
        </p:spPr>
        <p:txBody>
          <a:bodyPr wrap="square" rtlCol="0">
            <a:spAutoFit/>
          </a:bodyPr>
          <a:lstStyle/>
          <a:p>
            <a:r>
              <a:rPr lang="en-US" dirty="0" smtClean="0">
                <a:solidFill>
                  <a:srgbClr val="0067AC"/>
                </a:solidFill>
              </a:rPr>
              <a:t>Iowa Climate Change Impacts Committee, 2011:  </a:t>
            </a:r>
            <a:r>
              <a:rPr lang="en-US" b="1" i="1" dirty="0" smtClean="0">
                <a:solidFill>
                  <a:srgbClr val="0067AC"/>
                </a:solidFill>
              </a:rPr>
              <a:t>Climate Change Impacts on Iowa.  </a:t>
            </a:r>
          </a:p>
          <a:p>
            <a:r>
              <a:rPr lang="en-US" dirty="0" smtClean="0">
                <a:solidFill>
                  <a:srgbClr val="0067AC"/>
                </a:solidFill>
              </a:rPr>
              <a:t>Report to the Governor and the Iowa General Assembly.  [Available online at </a:t>
            </a:r>
          </a:p>
          <a:p>
            <a:r>
              <a:rPr lang="en-US" dirty="0" err="1" smtClean="0">
                <a:solidFill>
                  <a:srgbClr val="0067AC"/>
                </a:solidFill>
              </a:rPr>
              <a:t>http://climate.engineering.iastate.edu/Document/Olson_Amend_Report.pdf</a:t>
            </a:r>
            <a:r>
              <a:rPr lang="en-US" dirty="0" smtClean="0">
                <a:solidFill>
                  <a:srgbClr val="0067AC"/>
                </a:solidFill>
              </a:rPr>
              <a:t>]  </a:t>
            </a:r>
            <a:endParaRPr lang="en-US" dirty="0">
              <a:solidFill>
                <a:srgbClr val="0067AC"/>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uthors.tiff"/>
          <p:cNvPicPr>
            <a:picLocks noChangeAspect="1"/>
          </p:cNvPicPr>
          <p:nvPr/>
        </p:nvPicPr>
        <p:blipFill>
          <a:blip r:embed="rId2"/>
          <a:stretch>
            <a:fillRect/>
          </a:stretch>
        </p:blipFill>
        <p:spPr>
          <a:xfrm>
            <a:off x="0" y="1117600"/>
            <a:ext cx="9144000" cy="5740400"/>
          </a:xfrm>
          <a:prstGeom prst="rect">
            <a:avLst/>
          </a:prstGeom>
        </p:spPr>
      </p:pic>
      <p:sp>
        <p:nvSpPr>
          <p:cNvPr id="3" name="Rectangle 2"/>
          <p:cNvSpPr/>
          <p:nvPr/>
        </p:nvSpPr>
        <p:spPr>
          <a:xfrm>
            <a:off x="389467" y="2827868"/>
            <a:ext cx="7768464" cy="355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89467" y="6081033"/>
            <a:ext cx="7768464" cy="355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89467" y="5725433"/>
            <a:ext cx="7768464" cy="355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9467" y="4974925"/>
            <a:ext cx="7768464" cy="3556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ontents.tiff"/>
          <p:cNvPicPr>
            <a:picLocks noChangeAspect="1"/>
          </p:cNvPicPr>
          <p:nvPr/>
        </p:nvPicPr>
        <p:blipFill>
          <a:blip r:embed="rId2"/>
          <a:stretch>
            <a:fillRect/>
          </a:stretch>
        </p:blipFill>
        <p:spPr>
          <a:xfrm>
            <a:off x="0" y="1168400"/>
            <a:ext cx="9144000" cy="56896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76200" y="6610350"/>
            <a:ext cx="26670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Image courtesy of NASA/GSFC</a:t>
            </a:r>
          </a:p>
        </p:txBody>
      </p:sp>
      <p:pic>
        <p:nvPicPr>
          <p:cNvPr id="4" name="Picture 3" descr="graphic for publicity[1].jpg"/>
          <p:cNvPicPr/>
          <p:nvPr/>
        </p:nvPicPr>
        <p:blipFill>
          <a:blip r:embed="rId3"/>
          <a:stretch>
            <a:fillRect/>
          </a:stretch>
        </p:blipFill>
        <p:spPr>
          <a:xfrm>
            <a:off x="-76200" y="1155735"/>
            <a:ext cx="4976708" cy="5702265"/>
          </a:xfrm>
          <a:prstGeom prst="rect">
            <a:avLst/>
          </a:prstGeom>
        </p:spPr>
      </p:pic>
      <p:sp>
        <p:nvSpPr>
          <p:cNvPr id="5" name="TextBox 4"/>
          <p:cNvSpPr txBox="1"/>
          <p:nvPr/>
        </p:nvSpPr>
        <p:spPr>
          <a:xfrm>
            <a:off x="4900508" y="1422400"/>
            <a:ext cx="4243492" cy="1754327"/>
          </a:xfrm>
          <a:prstGeom prst="rect">
            <a:avLst/>
          </a:prstGeom>
          <a:noFill/>
        </p:spPr>
        <p:txBody>
          <a:bodyPr wrap="square" rtlCol="0">
            <a:spAutoFit/>
          </a:bodyPr>
          <a:lstStyle/>
          <a:p>
            <a:r>
              <a:rPr lang="en-US" dirty="0" smtClean="0">
                <a:solidFill>
                  <a:srgbClr val="0067AC"/>
                </a:solidFill>
              </a:rPr>
              <a:t>Iowa Climate Change Impacts Committee, 2011:  </a:t>
            </a:r>
            <a:r>
              <a:rPr lang="en-US" b="1" i="1" dirty="0" smtClean="0">
                <a:solidFill>
                  <a:srgbClr val="0067AC"/>
                </a:solidFill>
              </a:rPr>
              <a:t>Climate Change Impacts on Iowa.  </a:t>
            </a:r>
          </a:p>
          <a:p>
            <a:r>
              <a:rPr lang="en-US" dirty="0" smtClean="0">
                <a:solidFill>
                  <a:srgbClr val="0067AC"/>
                </a:solidFill>
              </a:rPr>
              <a:t>Report to the Governor and the Iowa General Assembly.  [Available online at </a:t>
            </a:r>
          </a:p>
          <a:p>
            <a:r>
              <a:rPr lang="en-US" dirty="0" err="1" smtClean="0">
                <a:solidFill>
                  <a:srgbClr val="0067AC"/>
                </a:solidFill>
              </a:rPr>
              <a:t>http://climate.engineering.iastate.edu/Document/Olson_Amend_Report.pdf</a:t>
            </a:r>
            <a:r>
              <a:rPr lang="en-US" dirty="0" smtClean="0">
                <a:solidFill>
                  <a:srgbClr val="0067AC"/>
                </a:solidFill>
              </a:rPr>
              <a:t>]  </a:t>
            </a:r>
            <a:endParaRPr lang="en-US" dirty="0">
              <a:solidFill>
                <a:srgbClr val="0067AC"/>
              </a:solidFill>
            </a:endParaRPr>
          </a:p>
        </p:txBody>
      </p:sp>
      <p:sp>
        <p:nvSpPr>
          <p:cNvPr id="6" name="TextBox 5"/>
          <p:cNvSpPr txBox="1"/>
          <p:nvPr/>
        </p:nvSpPr>
        <p:spPr>
          <a:xfrm>
            <a:off x="5215467" y="4013200"/>
            <a:ext cx="3492062" cy="1200329"/>
          </a:xfrm>
          <a:prstGeom prst="rect">
            <a:avLst/>
          </a:prstGeom>
          <a:noFill/>
        </p:spPr>
        <p:txBody>
          <a:bodyPr wrap="none" rtlCol="0">
            <a:spAutoFit/>
          </a:bodyPr>
          <a:lstStyle/>
          <a:p>
            <a:r>
              <a:rPr lang="en-US" dirty="0" smtClean="0">
                <a:solidFill>
                  <a:srgbClr val="0067AC"/>
                </a:solidFill>
              </a:rPr>
              <a:t>Chapter 2. Climate Changes in Iowa </a:t>
            </a:r>
          </a:p>
          <a:p>
            <a:r>
              <a:rPr lang="en-US" dirty="0" smtClean="0">
                <a:solidFill>
                  <a:srgbClr val="0067AC"/>
                </a:solidFill>
              </a:rPr>
              <a:t>Eugene S. Takle</a:t>
            </a:r>
          </a:p>
          <a:p>
            <a:endParaRPr lang="en-US" dirty="0" smtClean="0"/>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295400"/>
            <a:ext cx="8686800" cy="1143000"/>
          </a:xfrm>
        </p:spPr>
        <p:txBody>
          <a:bodyPr>
            <a:normAutofit fontScale="90000"/>
          </a:bodyPr>
          <a:lstStyle/>
          <a:p>
            <a:pPr eaLnBrk="1" hangingPunct="1">
              <a:defRPr/>
            </a:pPr>
            <a:r>
              <a:rPr lang="en-US" sz="3800" b="1" dirty="0" smtClean="0">
                <a:latin typeface="Century Gothic" pitchFamily="-111" charset="0"/>
                <a:ea typeface="ＭＳ Ｐゴシック" pitchFamily="-111" charset="-128"/>
              </a:rPr>
              <a:t>Why does the Earth warm?</a:t>
            </a:r>
            <a:br>
              <a:rPr lang="en-US" sz="3800" b="1" dirty="0" smtClean="0">
                <a:latin typeface="Century Gothic" pitchFamily="-111" charset="0"/>
                <a:ea typeface="ＭＳ Ｐゴシック" pitchFamily="-111" charset="-128"/>
              </a:rPr>
            </a:br>
            <a:r>
              <a:rPr lang="en-US" sz="3800" b="1" dirty="0" smtClean="0">
                <a:latin typeface="Century Gothic" pitchFamily="-111" charset="0"/>
                <a:ea typeface="ＭＳ Ｐゴシック" pitchFamily="-111" charset="-128"/>
              </a:rPr>
              <a:t>1. Natural causes</a:t>
            </a:r>
          </a:p>
        </p:txBody>
      </p:sp>
      <p:sp>
        <p:nvSpPr>
          <p:cNvPr id="29699" name="Rectangle 3"/>
          <p:cNvSpPr>
            <a:spLocks noGrp="1" noChangeArrowheads="1"/>
          </p:cNvSpPr>
          <p:nvPr>
            <p:ph idx="1"/>
          </p:nvPr>
        </p:nvSpPr>
        <p:spPr>
          <a:xfrm>
            <a:off x="152400" y="3217866"/>
            <a:ext cx="5257800" cy="3072658"/>
          </a:xfrm>
        </p:spPr>
        <p:txBody>
          <a:bodyPr>
            <a:normAutofit lnSpcReduction="10000"/>
          </a:bodyPr>
          <a:lstStyle/>
          <a:p>
            <a:pPr eaLnBrk="1" hangingPunct="1">
              <a:buFont typeface="Wingdings 2" pitchFamily="-111" charset="2"/>
              <a:buNone/>
              <a:defRPr/>
            </a:pPr>
            <a:r>
              <a:rPr lang="en-US" b="1" dirty="0" smtClean="0">
                <a:latin typeface="Calibri" pitchFamily="-111" charset="0"/>
                <a:ea typeface="ＭＳ Ｐゴシック" pitchFamily="-111" charset="-128"/>
                <a:cs typeface="ＭＳ Ｐゴシック" pitchFamily="-111" charset="-128"/>
              </a:rPr>
              <a:t>THE GREENHOUSE EFFECT…</a:t>
            </a:r>
          </a:p>
          <a:p>
            <a:pPr eaLnBrk="1" hangingPunct="1">
              <a:buFont typeface="Arial" pitchFamily="-111" charset="0"/>
              <a:buChar char="•"/>
              <a:defRPr/>
            </a:pPr>
            <a:r>
              <a:rPr lang="en-US" b="1" dirty="0" smtClean="0">
                <a:latin typeface="Calibri" pitchFamily="-111" charset="0"/>
                <a:ea typeface="ＭＳ Ｐゴシック" pitchFamily="-111" charset="-128"/>
                <a:cs typeface="ＭＳ Ｐゴシック" pitchFamily="-111" charset="-128"/>
              </a:rPr>
              <a:t>…is 100% natural. </a:t>
            </a:r>
          </a:p>
          <a:p>
            <a:pPr lvl="1" eaLnBrk="1" hangingPunct="1">
              <a:buFont typeface="Arial" pitchFamily="-111" charset="0"/>
              <a:buChar char="–"/>
              <a:defRPr/>
            </a:pPr>
            <a:r>
              <a:rPr lang="en-US" sz="2400" b="1" dirty="0" smtClean="0">
                <a:latin typeface="Calibri" pitchFamily="-111" charset="0"/>
              </a:rPr>
              <a:t>Heat is trapped in the atmosphere.</a:t>
            </a:r>
          </a:p>
          <a:p>
            <a:pPr eaLnBrk="1" hangingPunct="1">
              <a:buFont typeface="Arial" pitchFamily="-111" charset="0"/>
              <a:buChar char="•"/>
              <a:defRPr/>
            </a:pPr>
            <a:r>
              <a:rPr lang="en-US" b="1" dirty="0" smtClean="0">
                <a:latin typeface="Calibri" pitchFamily="-111" charset="0"/>
                <a:ea typeface="ＭＳ Ｐゴシック" pitchFamily="-111" charset="-128"/>
                <a:cs typeface="ＭＳ Ｐゴシック" pitchFamily="-111" charset="-128"/>
              </a:rPr>
              <a:t>…sustains life on Earth.</a:t>
            </a:r>
          </a:p>
          <a:p>
            <a:pPr lvl="1" eaLnBrk="1" hangingPunct="1">
              <a:buFont typeface="Arial" pitchFamily="-111" charset="0"/>
              <a:buChar char="–"/>
              <a:defRPr/>
            </a:pPr>
            <a:r>
              <a:rPr lang="en-US" sz="2400" b="1" dirty="0" smtClean="0">
                <a:latin typeface="Calibri" pitchFamily="-111" charset="0"/>
              </a:rPr>
              <a:t>Keeps average temperatures at 12.8</a:t>
            </a:r>
            <a:r>
              <a:rPr lang="en-US" sz="2400" b="1" baseline="30000" dirty="0" smtClean="0">
                <a:latin typeface="Calibri" pitchFamily="-111" charset="0"/>
              </a:rPr>
              <a:t>o</a:t>
            </a:r>
            <a:r>
              <a:rPr lang="en-US" sz="2400" b="1" dirty="0" smtClean="0">
                <a:latin typeface="Calibri" pitchFamily="-111" charset="0"/>
              </a:rPr>
              <a:t>C </a:t>
            </a:r>
            <a:r>
              <a:rPr lang="en-US" sz="2400" b="1" dirty="0" smtClean="0">
                <a:solidFill>
                  <a:srgbClr val="FF0000"/>
                </a:solidFill>
                <a:latin typeface="Calibri" pitchFamily="-111" charset="0"/>
              </a:rPr>
              <a:t>(55</a:t>
            </a:r>
            <a:r>
              <a:rPr lang="en-US" sz="2400" b="1" baseline="30000" dirty="0" smtClean="0">
                <a:solidFill>
                  <a:srgbClr val="FF0000"/>
                </a:solidFill>
                <a:latin typeface="Calibri" pitchFamily="-111" charset="0"/>
              </a:rPr>
              <a:t>o</a:t>
            </a:r>
            <a:r>
              <a:rPr lang="en-US" sz="2400" b="1" dirty="0" smtClean="0">
                <a:solidFill>
                  <a:srgbClr val="FF0000"/>
                </a:solidFill>
                <a:latin typeface="Calibri" pitchFamily="-111" charset="0"/>
              </a:rPr>
              <a:t>F)</a:t>
            </a:r>
            <a:r>
              <a:rPr lang="en-US" sz="2400" b="1" dirty="0" smtClean="0">
                <a:latin typeface="Calibri" pitchFamily="-111" charset="0"/>
              </a:rPr>
              <a:t>, instead of –29</a:t>
            </a:r>
            <a:r>
              <a:rPr lang="en-US" sz="2400" b="1" baseline="30000" dirty="0" smtClean="0">
                <a:latin typeface="Calibri" pitchFamily="-111" charset="0"/>
              </a:rPr>
              <a:t>o</a:t>
            </a:r>
            <a:r>
              <a:rPr lang="en-US" sz="2400" b="1" dirty="0" smtClean="0">
                <a:latin typeface="Calibri" pitchFamily="-111" charset="0"/>
              </a:rPr>
              <a:t>C </a:t>
            </a:r>
            <a:r>
              <a:rPr lang="en-US" sz="2400" b="1" dirty="0" smtClean="0">
                <a:solidFill>
                  <a:srgbClr val="FF0000"/>
                </a:solidFill>
                <a:latin typeface="Calibri" pitchFamily="-111" charset="0"/>
              </a:rPr>
              <a:t>(-20</a:t>
            </a:r>
            <a:r>
              <a:rPr lang="en-US" sz="2400" b="1" baseline="30000" dirty="0" smtClean="0">
                <a:solidFill>
                  <a:srgbClr val="FF0000"/>
                </a:solidFill>
                <a:latin typeface="Calibri" pitchFamily="-111" charset="0"/>
              </a:rPr>
              <a:t>o</a:t>
            </a:r>
            <a:r>
              <a:rPr lang="en-US" sz="2400" b="1" dirty="0" smtClean="0">
                <a:solidFill>
                  <a:srgbClr val="FF0000"/>
                </a:solidFill>
                <a:latin typeface="Calibri" pitchFamily="-111" charset="0"/>
              </a:rPr>
              <a:t>F)</a:t>
            </a:r>
            <a:r>
              <a:rPr lang="en-US" sz="2400" b="1" dirty="0" smtClean="0">
                <a:latin typeface="Calibri" pitchFamily="-111" charset="0"/>
              </a:rPr>
              <a:t>.</a:t>
            </a:r>
          </a:p>
          <a:p>
            <a:pPr eaLnBrk="1" hangingPunct="1">
              <a:buFont typeface="Arial" pitchFamily="-111" charset="0"/>
              <a:buChar char="•"/>
              <a:defRPr/>
            </a:pPr>
            <a:endParaRPr lang="en-US" b="1" dirty="0" smtClean="0">
              <a:latin typeface="Calibri" pitchFamily="-111" charset="0"/>
              <a:ea typeface="ＭＳ Ｐゴシック" pitchFamily="-111" charset="-128"/>
              <a:cs typeface="ＭＳ Ｐゴシック" pitchFamily="-111" charset="-128"/>
            </a:endParaRPr>
          </a:p>
        </p:txBody>
      </p:sp>
      <p:pic>
        <p:nvPicPr>
          <p:cNvPr id="31748" name="Picture 5"/>
          <p:cNvPicPr>
            <a:picLocks noChangeAspect="1" noChangeArrowheads="1"/>
          </p:cNvPicPr>
          <p:nvPr/>
        </p:nvPicPr>
        <p:blipFill>
          <a:blip r:embed="rId3"/>
          <a:srcRect/>
          <a:stretch>
            <a:fillRect/>
          </a:stretch>
        </p:blipFill>
        <p:spPr bwMode="auto">
          <a:xfrm>
            <a:off x="5410200" y="1121938"/>
            <a:ext cx="3733800" cy="5736062"/>
          </a:xfrm>
          <a:prstGeom prst="rect">
            <a:avLst/>
          </a:prstGeom>
          <a:noFill/>
          <a:ln w="9525">
            <a:noFill/>
            <a:miter lim="800000"/>
            <a:headEnd/>
            <a:tailEnd/>
          </a:ln>
        </p:spPr>
      </p:pic>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5458" name="Object 2"/>
          <p:cNvGraphicFramePr>
            <a:graphicFrameLocks noChangeAspect="1"/>
          </p:cNvGraphicFramePr>
          <p:nvPr/>
        </p:nvGraphicFramePr>
        <p:xfrm>
          <a:off x="0" y="1520257"/>
          <a:ext cx="9144000" cy="4900845"/>
        </p:xfrm>
        <a:graphic>
          <a:graphicData uri="http://schemas.openxmlformats.org/presentationml/2006/ole">
            <p:oleObj spid="_x0000_s275458" name="Document" r:id="rId3" imgW="5473700" imgH="2933700" progId="Word.Document.12">
              <p:link updateAutomatic="1"/>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2" descr="IA_frost_free_days_1893.gif"/>
          <p:cNvPicPr>
            <a:picLocks noChangeAspect="1"/>
          </p:cNvPicPr>
          <p:nvPr/>
        </p:nvPicPr>
        <p:blipFill>
          <a:blip r:embed="rId2"/>
          <a:srcRect/>
          <a:stretch>
            <a:fillRect/>
          </a:stretch>
        </p:blipFill>
        <p:spPr bwMode="auto">
          <a:xfrm>
            <a:off x="0" y="2034282"/>
            <a:ext cx="9144000" cy="4823717"/>
          </a:xfrm>
          <a:prstGeom prst="rect">
            <a:avLst/>
          </a:prstGeom>
          <a:noFill/>
          <a:ln w="9525">
            <a:noFill/>
            <a:miter lim="800000"/>
            <a:headEnd/>
            <a:tailEnd/>
          </a:ln>
        </p:spPr>
      </p:pic>
      <p:sp>
        <p:nvSpPr>
          <p:cNvPr id="84995" name="TextBox 3"/>
          <p:cNvSpPr txBox="1">
            <a:spLocks noChangeArrowheads="1"/>
          </p:cNvSpPr>
          <p:nvPr/>
        </p:nvSpPr>
        <p:spPr bwMode="auto">
          <a:xfrm>
            <a:off x="1178769" y="1326257"/>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000090"/>
                </a:solidFill>
                <a:ea typeface="Arial" pitchFamily="29" charset="0"/>
                <a:cs typeface="Arial" pitchFamily="29" charset="0"/>
              </a:rPr>
              <a:t>Iowa State</a:t>
            </a:r>
            <a:r>
              <a:rPr lang="en-US" sz="4000" b="1" dirty="0">
                <a:solidFill>
                  <a:srgbClr val="000090"/>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7506" name="Object 2"/>
          <p:cNvGraphicFramePr>
            <a:graphicFrameLocks noChangeAspect="1"/>
          </p:cNvGraphicFramePr>
          <p:nvPr/>
        </p:nvGraphicFramePr>
        <p:xfrm>
          <a:off x="0" y="1234017"/>
          <a:ext cx="4626376" cy="2406650"/>
        </p:xfrm>
        <a:graphic>
          <a:graphicData uri="http://schemas.openxmlformats.org/presentationml/2006/ole">
            <p:oleObj spid="_x0000_s277506" name="Document" r:id="rId3" imgW="2514600" imgH="1308100" progId="Word.Document.12">
              <p:link updateAutomatic="1"/>
            </p:oleObj>
          </a:graphicData>
        </a:graphic>
      </p:graphicFrame>
      <p:graphicFrame>
        <p:nvGraphicFramePr>
          <p:cNvPr id="277507" name="Object 3"/>
          <p:cNvGraphicFramePr>
            <a:graphicFrameLocks noChangeAspect="1"/>
          </p:cNvGraphicFramePr>
          <p:nvPr/>
        </p:nvGraphicFramePr>
        <p:xfrm>
          <a:off x="4540990" y="1234017"/>
          <a:ext cx="4603010" cy="2406650"/>
        </p:xfrm>
        <a:graphic>
          <a:graphicData uri="http://schemas.openxmlformats.org/presentationml/2006/ole">
            <p:oleObj spid="_x0000_s277507" name="Document" r:id="rId4" imgW="2501900" imgH="1308100" progId="Word.Document.12">
              <p:link updateAutomatic="1"/>
            </p:oleObj>
          </a:graphicData>
        </a:graphic>
      </p:graphicFrame>
      <p:graphicFrame>
        <p:nvGraphicFramePr>
          <p:cNvPr id="277508" name="Object 4"/>
          <p:cNvGraphicFramePr>
            <a:graphicFrameLocks noChangeAspect="1"/>
          </p:cNvGraphicFramePr>
          <p:nvPr/>
        </p:nvGraphicFramePr>
        <p:xfrm>
          <a:off x="16275" y="4013200"/>
          <a:ext cx="4610101" cy="2421467"/>
        </p:xfrm>
        <a:graphic>
          <a:graphicData uri="http://schemas.openxmlformats.org/presentationml/2006/ole">
            <p:oleObj spid="_x0000_s277508" name="Document" r:id="rId5" imgW="2514600" imgH="1320800" progId="Word.Document.12">
              <p:link updateAutomatic="1"/>
            </p:oleObj>
          </a:graphicData>
        </a:graphic>
      </p:graphicFrame>
      <p:graphicFrame>
        <p:nvGraphicFramePr>
          <p:cNvPr id="277509" name="Object 5"/>
          <p:cNvGraphicFramePr>
            <a:graphicFrameLocks noChangeAspect="1"/>
          </p:cNvGraphicFramePr>
          <p:nvPr/>
        </p:nvGraphicFramePr>
        <p:xfrm>
          <a:off x="4513555" y="4025900"/>
          <a:ext cx="4630445" cy="2408767"/>
        </p:xfrm>
        <a:graphic>
          <a:graphicData uri="http://schemas.openxmlformats.org/presentationml/2006/ole">
            <p:oleObj spid="_x0000_s277509" name="Document" r:id="rId6" imgW="2514600" imgH="1308100" progId="Word.Document.12">
              <p:link updateAutomatic="1"/>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6482" name="Object 2"/>
          <p:cNvGraphicFramePr>
            <a:graphicFrameLocks noChangeAspect="1"/>
          </p:cNvGraphicFramePr>
          <p:nvPr/>
        </p:nvGraphicFramePr>
        <p:xfrm>
          <a:off x="-1" y="1295400"/>
          <a:ext cx="4664535" cy="2418648"/>
        </p:xfrm>
        <a:graphic>
          <a:graphicData uri="http://schemas.openxmlformats.org/presentationml/2006/ole">
            <p:oleObj spid="_x0000_s276482" name="Document" r:id="rId3" imgW="2743200" imgH="1422400" progId="Word.Document.12">
              <p:link updateAutomatic="1"/>
            </p:oleObj>
          </a:graphicData>
        </a:graphic>
      </p:graphicFrame>
      <p:graphicFrame>
        <p:nvGraphicFramePr>
          <p:cNvPr id="276483" name="Object 3"/>
          <p:cNvGraphicFramePr>
            <a:graphicFrameLocks noChangeAspect="1"/>
          </p:cNvGraphicFramePr>
          <p:nvPr/>
        </p:nvGraphicFramePr>
        <p:xfrm>
          <a:off x="4812001" y="1295400"/>
          <a:ext cx="4331999" cy="2418648"/>
        </p:xfrm>
        <a:graphic>
          <a:graphicData uri="http://schemas.openxmlformats.org/presentationml/2006/ole">
            <p:oleObj spid="_x0000_s276483" name="Document" r:id="rId4" imgW="2743200" imgH="1447800" progId="Word.Document.12">
              <p:link updateAutomatic="1"/>
            </p:oleObj>
          </a:graphicData>
        </a:graphic>
      </p:graphicFrame>
      <p:graphicFrame>
        <p:nvGraphicFramePr>
          <p:cNvPr id="276484" name="Object 4"/>
          <p:cNvGraphicFramePr>
            <a:graphicFrameLocks noChangeAspect="1"/>
          </p:cNvGraphicFramePr>
          <p:nvPr/>
        </p:nvGraphicFramePr>
        <p:xfrm>
          <a:off x="12699" y="4080933"/>
          <a:ext cx="4659124" cy="2470420"/>
        </p:xfrm>
        <a:graphic>
          <a:graphicData uri="http://schemas.openxmlformats.org/presentationml/2006/ole">
            <p:oleObj spid="_x0000_s276484" name="Document" r:id="rId5" imgW="2730500" imgH="1447800" progId="Word.Document.12">
              <p:link updateAutomatic="1"/>
            </p:oleObj>
          </a:graphicData>
        </a:graphic>
      </p:graphicFrame>
      <p:graphicFrame>
        <p:nvGraphicFramePr>
          <p:cNvPr id="276485" name="Object 5"/>
          <p:cNvGraphicFramePr>
            <a:graphicFrameLocks noChangeAspect="1"/>
          </p:cNvGraphicFramePr>
          <p:nvPr/>
        </p:nvGraphicFramePr>
        <p:xfrm>
          <a:off x="4824701" y="4080933"/>
          <a:ext cx="4319299" cy="2470420"/>
        </p:xfrm>
        <a:graphic>
          <a:graphicData uri="http://schemas.openxmlformats.org/presentationml/2006/ole">
            <p:oleObj spid="_x0000_s276485" name="Document" r:id="rId6" imgW="2730500" imgH="1447800" progId="Word.Document.12">
              <p:link updateAutomatic="1"/>
            </p:oleObj>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2" descr="dsm_tmin_1975_le0F"/>
          <p:cNvPicPr>
            <a:picLocks noChangeAspect="1" noChangeArrowheads="1"/>
          </p:cNvPicPr>
          <p:nvPr/>
        </p:nvPicPr>
        <p:blipFill>
          <a:blip r:embed="rId2"/>
          <a:srcRect/>
          <a:stretch>
            <a:fillRect/>
          </a:stretch>
        </p:blipFill>
        <p:spPr bwMode="auto">
          <a:xfrm>
            <a:off x="0" y="2039840"/>
            <a:ext cx="9175750" cy="4818160"/>
          </a:xfrm>
          <a:prstGeom prst="rect">
            <a:avLst/>
          </a:prstGeom>
          <a:noFill/>
          <a:ln w="9525">
            <a:noFill/>
            <a:miter lim="800000"/>
            <a:headEnd/>
            <a:tailEnd/>
          </a:ln>
        </p:spPr>
      </p:pic>
      <p:sp>
        <p:nvSpPr>
          <p:cNvPr id="71683" name="TextBox 2"/>
          <p:cNvSpPr txBox="1">
            <a:spLocks noChangeArrowheads="1"/>
          </p:cNvSpPr>
          <p:nvPr/>
        </p:nvSpPr>
        <p:spPr bwMode="auto">
          <a:xfrm>
            <a:off x="1524000" y="1331815"/>
            <a:ext cx="5670550" cy="708025"/>
          </a:xfrm>
          <a:prstGeom prst="rect">
            <a:avLst/>
          </a:prstGeom>
          <a:noFill/>
          <a:ln w="9525">
            <a:noFill/>
            <a:miter lim="800000"/>
            <a:headEnd/>
            <a:tailEnd/>
          </a:ln>
        </p:spPr>
        <p:txBody>
          <a:bodyPr wrap="none">
            <a:prstTxWarp prst="textNoShape">
              <a:avLst/>
            </a:prstTxWarp>
            <a:spAutoFit/>
          </a:bodyPr>
          <a:lstStyle/>
          <a:p>
            <a:r>
              <a:rPr lang="en-US" sz="4000" b="1" dirty="0">
                <a:solidFill>
                  <a:srgbClr val="0067AC"/>
                </a:solidFill>
                <a:latin typeface="Franklin Gothic Book" pitchFamily="34" charset="0"/>
                <a:ea typeface="Arial" pitchFamily="34" charset="0"/>
                <a:cs typeface="Arial" pitchFamily="34" charset="0"/>
              </a:rPr>
              <a:t>Des Moines Airport Data</a:t>
            </a:r>
          </a:p>
        </p:txBody>
      </p:sp>
      <p:sp>
        <p:nvSpPr>
          <p:cNvPr id="4" name="TextBox 3"/>
          <p:cNvSpPr txBox="1"/>
          <p:nvPr/>
        </p:nvSpPr>
        <p:spPr>
          <a:xfrm>
            <a:off x="5065035" y="6504396"/>
            <a:ext cx="4078965" cy="307777"/>
          </a:xfrm>
          <a:prstGeom prst="rect">
            <a:avLst/>
          </a:prstGeom>
          <a:noFill/>
        </p:spPr>
        <p:txBody>
          <a:bodyPr wrap="square" rtlCol="0">
            <a:spAutoFit/>
          </a:bodyPr>
          <a:lstStyle/>
          <a:p>
            <a:r>
              <a:rPr lang="en-US" sz="1400" dirty="0" smtClean="0">
                <a:solidFill>
                  <a:srgbClr val="FF0000"/>
                </a:solidFill>
              </a:rPr>
              <a:t>Caution:  Not corrected for urban heat island effects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2" descr="dsm_tmin_1975_le-10F"/>
          <p:cNvPicPr>
            <a:picLocks noChangeAspect="1" noChangeArrowheads="1"/>
          </p:cNvPicPr>
          <p:nvPr/>
        </p:nvPicPr>
        <p:blipFill>
          <a:blip r:embed="rId2"/>
          <a:srcRect/>
          <a:stretch>
            <a:fillRect/>
          </a:stretch>
        </p:blipFill>
        <p:spPr bwMode="auto">
          <a:xfrm>
            <a:off x="0" y="2059084"/>
            <a:ext cx="9158288" cy="4798916"/>
          </a:xfrm>
          <a:prstGeom prst="rect">
            <a:avLst/>
          </a:prstGeom>
          <a:noFill/>
          <a:ln w="9525">
            <a:noFill/>
            <a:miter lim="800000"/>
            <a:headEnd/>
            <a:tailEnd/>
          </a:ln>
        </p:spPr>
      </p:pic>
      <p:sp>
        <p:nvSpPr>
          <p:cNvPr id="72707" name="TextBox 2"/>
          <p:cNvSpPr txBox="1">
            <a:spLocks noChangeArrowheads="1"/>
          </p:cNvSpPr>
          <p:nvPr/>
        </p:nvSpPr>
        <p:spPr bwMode="auto">
          <a:xfrm>
            <a:off x="1524000" y="1351059"/>
            <a:ext cx="5670550" cy="708025"/>
          </a:xfrm>
          <a:prstGeom prst="rect">
            <a:avLst/>
          </a:prstGeom>
          <a:noFill/>
          <a:ln w="9525">
            <a:noFill/>
            <a:miter lim="800000"/>
            <a:headEnd/>
            <a:tailEnd/>
          </a:ln>
        </p:spPr>
        <p:txBody>
          <a:bodyPr wrap="none">
            <a:prstTxWarp prst="textNoShape">
              <a:avLst/>
            </a:prstTxWarp>
            <a:spAutoFit/>
          </a:bodyPr>
          <a:lstStyle/>
          <a:p>
            <a:r>
              <a:rPr lang="en-US" sz="4000" b="1" dirty="0">
                <a:solidFill>
                  <a:srgbClr val="0067AC"/>
                </a:solidFill>
                <a:latin typeface="Franklin Gothic Book" pitchFamily="34" charset="0"/>
                <a:ea typeface="Arial" pitchFamily="34" charset="0"/>
                <a:cs typeface="Arial" pitchFamily="34" charset="0"/>
              </a:rPr>
              <a:t>Des Moines Airport Data</a:t>
            </a:r>
          </a:p>
        </p:txBody>
      </p:sp>
      <p:sp>
        <p:nvSpPr>
          <p:cNvPr id="4" name="TextBox 3"/>
          <p:cNvSpPr txBox="1"/>
          <p:nvPr/>
        </p:nvSpPr>
        <p:spPr>
          <a:xfrm>
            <a:off x="5065035" y="6504396"/>
            <a:ext cx="4078965" cy="307777"/>
          </a:xfrm>
          <a:prstGeom prst="rect">
            <a:avLst/>
          </a:prstGeom>
          <a:noFill/>
        </p:spPr>
        <p:txBody>
          <a:bodyPr wrap="square" rtlCol="0">
            <a:spAutoFit/>
          </a:bodyPr>
          <a:lstStyle/>
          <a:p>
            <a:r>
              <a:rPr lang="en-US" sz="1400" dirty="0" smtClean="0">
                <a:solidFill>
                  <a:srgbClr val="FF0000"/>
                </a:solidFill>
              </a:rPr>
              <a:t>Caution:  Not corrected for urban heat island effects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descr="dsm_tmax_1975_ge100F"/>
          <p:cNvPicPr>
            <a:picLocks noChangeAspect="1" noChangeArrowheads="1"/>
          </p:cNvPicPr>
          <p:nvPr/>
        </p:nvPicPr>
        <p:blipFill>
          <a:blip r:embed="rId3"/>
          <a:srcRect/>
          <a:stretch>
            <a:fillRect/>
          </a:stretch>
        </p:blipFill>
        <p:spPr bwMode="auto">
          <a:xfrm>
            <a:off x="0" y="1981200"/>
            <a:ext cx="9144000" cy="4876800"/>
          </a:xfrm>
          <a:prstGeom prst="rect">
            <a:avLst/>
          </a:prstGeom>
          <a:noFill/>
          <a:ln w="9525">
            <a:noFill/>
            <a:miter lim="800000"/>
            <a:headEnd/>
            <a:tailEnd/>
          </a:ln>
        </p:spPr>
      </p:pic>
      <p:sp>
        <p:nvSpPr>
          <p:cNvPr id="81923" name="TextBox 2"/>
          <p:cNvSpPr txBox="1">
            <a:spLocks noChangeArrowheads="1"/>
          </p:cNvSpPr>
          <p:nvPr/>
        </p:nvSpPr>
        <p:spPr bwMode="auto">
          <a:xfrm>
            <a:off x="1524000" y="1273175"/>
            <a:ext cx="5435252" cy="707886"/>
          </a:xfrm>
          <a:prstGeom prst="rect">
            <a:avLst/>
          </a:prstGeom>
          <a:noFill/>
          <a:ln w="9525">
            <a:noFill/>
            <a:miter lim="800000"/>
            <a:headEnd/>
            <a:tailEnd/>
          </a:ln>
        </p:spPr>
        <p:txBody>
          <a:bodyPr wrap="none">
            <a:prstTxWarp prst="textNoShape">
              <a:avLst/>
            </a:prstTxWarp>
            <a:spAutoFit/>
          </a:bodyPr>
          <a:lstStyle/>
          <a:p>
            <a:r>
              <a:rPr lang="en-US" sz="4000" b="1" dirty="0">
                <a:solidFill>
                  <a:schemeClr val="bg1"/>
                </a:solidFill>
                <a:ea typeface="Arial" pitchFamily="-112" charset="0"/>
                <a:cs typeface="Arial" pitchFamily="-112" charset="0"/>
              </a:rPr>
              <a:t>Des Moines Airport Data</a:t>
            </a:r>
          </a:p>
        </p:txBody>
      </p:sp>
      <p:sp>
        <p:nvSpPr>
          <p:cNvPr id="81924" name="TextBox 3"/>
          <p:cNvSpPr txBox="1">
            <a:spLocks noChangeArrowheads="1"/>
          </p:cNvSpPr>
          <p:nvPr/>
        </p:nvSpPr>
        <p:spPr bwMode="auto">
          <a:xfrm>
            <a:off x="1371600" y="3045233"/>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1983:  13</a:t>
            </a:r>
          </a:p>
        </p:txBody>
      </p:sp>
      <p:sp>
        <p:nvSpPr>
          <p:cNvPr id="81925" name="TextBox 4"/>
          <p:cNvSpPr txBox="1">
            <a:spLocks noChangeArrowheads="1"/>
          </p:cNvSpPr>
          <p:nvPr/>
        </p:nvSpPr>
        <p:spPr bwMode="auto">
          <a:xfrm>
            <a:off x="3467100" y="3230177"/>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1988:  10</a:t>
            </a:r>
          </a:p>
        </p:txBody>
      </p:sp>
      <p:sp>
        <p:nvSpPr>
          <p:cNvPr id="81926" name="TextBox 5"/>
          <p:cNvSpPr txBox="1">
            <a:spLocks noChangeArrowheads="1"/>
          </p:cNvSpPr>
          <p:nvPr/>
        </p:nvSpPr>
        <p:spPr bwMode="auto">
          <a:xfrm>
            <a:off x="7239000" y="4833484"/>
            <a:ext cx="1143000" cy="646331"/>
          </a:xfrm>
          <a:prstGeom prst="rect">
            <a:avLst/>
          </a:prstGeom>
          <a:solidFill>
            <a:schemeClr val="bg1"/>
          </a:solidFill>
          <a:ln w="9525">
            <a:noFill/>
            <a:miter lim="800000"/>
            <a:headEnd/>
            <a:tailEnd/>
          </a:ln>
        </p:spPr>
        <p:txBody>
          <a:bodyPr>
            <a:prstTxWarp prst="textNoShape">
              <a:avLst/>
            </a:prstTxWarp>
            <a:spAutoFit/>
          </a:bodyPr>
          <a:lstStyle/>
          <a:p>
            <a:r>
              <a:rPr lang="en-US" sz="1800" dirty="0"/>
              <a:t>2009:  </a:t>
            </a:r>
            <a:r>
              <a:rPr lang="en-US" sz="1800" dirty="0" smtClean="0"/>
              <a:t>0</a:t>
            </a:r>
          </a:p>
          <a:p>
            <a:r>
              <a:rPr lang="en-US" dirty="0" smtClean="0"/>
              <a:t>2010:  0</a:t>
            </a:r>
            <a:endParaRPr lang="en-US" sz="1800" dirty="0"/>
          </a:p>
        </p:txBody>
      </p:sp>
      <p:cxnSp>
        <p:nvCxnSpPr>
          <p:cNvPr id="81927" name="Straight Arrow Connector 6"/>
          <p:cNvCxnSpPr>
            <a:cxnSpLocks noChangeShapeType="1"/>
          </p:cNvCxnSpPr>
          <p:nvPr/>
        </p:nvCxnSpPr>
        <p:spPr bwMode="auto">
          <a:xfrm rot="16200000" flipH="1">
            <a:off x="7962900" y="5669195"/>
            <a:ext cx="990600" cy="152400"/>
          </a:xfrm>
          <a:prstGeom prst="straightConnector1">
            <a:avLst/>
          </a:prstGeom>
          <a:noFill/>
          <a:ln w="28575">
            <a:solidFill>
              <a:srgbClr val="000000"/>
            </a:solidFill>
            <a:round/>
            <a:headEnd/>
            <a:tailEnd type="arrow" w="med" len="med"/>
          </a:ln>
        </p:spPr>
      </p:cxnSp>
      <p:sp>
        <p:nvSpPr>
          <p:cNvPr id="10" name="TextBox 3"/>
          <p:cNvSpPr txBox="1">
            <a:spLocks noChangeArrowheads="1"/>
          </p:cNvSpPr>
          <p:nvPr/>
        </p:nvSpPr>
        <p:spPr bwMode="auto">
          <a:xfrm>
            <a:off x="952500" y="3748319"/>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1977:  8</a:t>
            </a:r>
            <a:endParaRPr lang="en-US" sz="1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descr="dsm_tmax_1975_ge100F"/>
          <p:cNvPicPr>
            <a:picLocks noChangeAspect="1" noChangeArrowheads="1"/>
          </p:cNvPicPr>
          <p:nvPr/>
        </p:nvPicPr>
        <p:blipFill>
          <a:blip r:embed="rId3"/>
          <a:srcRect/>
          <a:stretch>
            <a:fillRect/>
          </a:stretch>
        </p:blipFill>
        <p:spPr bwMode="auto">
          <a:xfrm>
            <a:off x="0" y="1981200"/>
            <a:ext cx="9144000" cy="4876800"/>
          </a:xfrm>
          <a:prstGeom prst="rect">
            <a:avLst/>
          </a:prstGeom>
          <a:noFill/>
          <a:ln w="9525">
            <a:noFill/>
            <a:miter lim="800000"/>
            <a:headEnd/>
            <a:tailEnd/>
          </a:ln>
        </p:spPr>
      </p:pic>
      <p:sp>
        <p:nvSpPr>
          <p:cNvPr id="81923" name="TextBox 2"/>
          <p:cNvSpPr txBox="1">
            <a:spLocks noChangeArrowheads="1"/>
          </p:cNvSpPr>
          <p:nvPr/>
        </p:nvSpPr>
        <p:spPr bwMode="auto">
          <a:xfrm>
            <a:off x="1524000" y="1273175"/>
            <a:ext cx="5435252" cy="707886"/>
          </a:xfrm>
          <a:prstGeom prst="rect">
            <a:avLst/>
          </a:prstGeom>
          <a:noFill/>
          <a:ln w="9525">
            <a:noFill/>
            <a:miter lim="800000"/>
            <a:headEnd/>
            <a:tailEnd/>
          </a:ln>
        </p:spPr>
        <p:txBody>
          <a:bodyPr wrap="none">
            <a:prstTxWarp prst="textNoShape">
              <a:avLst/>
            </a:prstTxWarp>
            <a:spAutoFit/>
          </a:bodyPr>
          <a:lstStyle/>
          <a:p>
            <a:r>
              <a:rPr lang="en-US" sz="4000" b="1" dirty="0">
                <a:solidFill>
                  <a:schemeClr val="bg1"/>
                </a:solidFill>
                <a:ea typeface="Arial" pitchFamily="-112" charset="0"/>
                <a:cs typeface="Arial" pitchFamily="-112" charset="0"/>
              </a:rPr>
              <a:t>Des Moines Airport Data</a:t>
            </a:r>
          </a:p>
        </p:txBody>
      </p:sp>
      <p:sp>
        <p:nvSpPr>
          <p:cNvPr id="81924" name="TextBox 3"/>
          <p:cNvSpPr txBox="1">
            <a:spLocks noChangeArrowheads="1"/>
          </p:cNvSpPr>
          <p:nvPr/>
        </p:nvSpPr>
        <p:spPr bwMode="auto">
          <a:xfrm>
            <a:off x="1371600" y="3045233"/>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1983:  13</a:t>
            </a:r>
          </a:p>
        </p:txBody>
      </p:sp>
      <p:sp>
        <p:nvSpPr>
          <p:cNvPr id="81925" name="TextBox 4"/>
          <p:cNvSpPr txBox="1">
            <a:spLocks noChangeArrowheads="1"/>
          </p:cNvSpPr>
          <p:nvPr/>
        </p:nvSpPr>
        <p:spPr bwMode="auto">
          <a:xfrm>
            <a:off x="3467100" y="3230177"/>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1988:  10</a:t>
            </a:r>
          </a:p>
        </p:txBody>
      </p:sp>
      <p:sp>
        <p:nvSpPr>
          <p:cNvPr id="81926" name="TextBox 5"/>
          <p:cNvSpPr txBox="1">
            <a:spLocks noChangeArrowheads="1"/>
          </p:cNvSpPr>
          <p:nvPr/>
        </p:nvSpPr>
        <p:spPr bwMode="auto">
          <a:xfrm>
            <a:off x="7239000" y="4833484"/>
            <a:ext cx="1143000" cy="646331"/>
          </a:xfrm>
          <a:prstGeom prst="rect">
            <a:avLst/>
          </a:prstGeom>
          <a:solidFill>
            <a:schemeClr val="bg1"/>
          </a:solidFill>
          <a:ln w="9525">
            <a:noFill/>
            <a:miter lim="800000"/>
            <a:headEnd/>
            <a:tailEnd/>
          </a:ln>
        </p:spPr>
        <p:txBody>
          <a:bodyPr>
            <a:prstTxWarp prst="textNoShape">
              <a:avLst/>
            </a:prstTxWarp>
            <a:spAutoFit/>
          </a:bodyPr>
          <a:lstStyle/>
          <a:p>
            <a:r>
              <a:rPr lang="en-US" sz="1800" dirty="0"/>
              <a:t>2009:  </a:t>
            </a:r>
            <a:r>
              <a:rPr lang="en-US" sz="1800" dirty="0" smtClean="0"/>
              <a:t>0</a:t>
            </a:r>
          </a:p>
          <a:p>
            <a:r>
              <a:rPr lang="en-US" dirty="0" smtClean="0"/>
              <a:t>2010:  0</a:t>
            </a:r>
            <a:endParaRPr lang="en-US" sz="1800" dirty="0"/>
          </a:p>
        </p:txBody>
      </p:sp>
      <p:cxnSp>
        <p:nvCxnSpPr>
          <p:cNvPr id="81927" name="Straight Arrow Connector 6"/>
          <p:cNvCxnSpPr>
            <a:cxnSpLocks noChangeShapeType="1"/>
          </p:cNvCxnSpPr>
          <p:nvPr/>
        </p:nvCxnSpPr>
        <p:spPr bwMode="auto">
          <a:xfrm rot="16200000" flipH="1">
            <a:off x="7962900" y="5669195"/>
            <a:ext cx="990600" cy="152400"/>
          </a:xfrm>
          <a:prstGeom prst="straightConnector1">
            <a:avLst/>
          </a:prstGeom>
          <a:noFill/>
          <a:ln w="28575">
            <a:solidFill>
              <a:srgbClr val="000000"/>
            </a:solidFill>
            <a:round/>
            <a:headEnd/>
            <a:tailEnd type="arrow" w="med" len="med"/>
          </a:ln>
        </p:spPr>
      </p:cxnSp>
      <p:sp>
        <p:nvSpPr>
          <p:cNvPr id="81928" name="Left Brace 9"/>
          <p:cNvSpPr>
            <a:spLocks/>
          </p:cNvSpPr>
          <p:nvPr/>
        </p:nvSpPr>
        <p:spPr bwMode="auto">
          <a:xfrm rot="5400000">
            <a:off x="5905500" y="2251307"/>
            <a:ext cx="762000" cy="4495800"/>
          </a:xfrm>
          <a:prstGeom prst="leftBrace">
            <a:avLst>
              <a:gd name="adj1" fmla="val 8331"/>
              <a:gd name="adj2" fmla="val 50278"/>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81929" name="TextBox 11"/>
          <p:cNvSpPr txBox="1">
            <a:spLocks noChangeArrowheads="1"/>
          </p:cNvSpPr>
          <p:nvPr/>
        </p:nvSpPr>
        <p:spPr bwMode="auto">
          <a:xfrm>
            <a:off x="4343400" y="3600065"/>
            <a:ext cx="3810000" cy="369888"/>
          </a:xfrm>
          <a:prstGeom prst="rect">
            <a:avLst/>
          </a:prstGeom>
          <a:solidFill>
            <a:schemeClr val="bg1"/>
          </a:solidFill>
          <a:ln w="9525">
            <a:noFill/>
            <a:miter lim="800000"/>
            <a:headEnd/>
            <a:tailEnd/>
          </a:ln>
        </p:spPr>
        <p:txBody>
          <a:bodyPr>
            <a:prstTxWarp prst="textNoShape">
              <a:avLst/>
            </a:prstTxWarp>
            <a:spAutoFit/>
          </a:bodyPr>
          <a:lstStyle/>
          <a:p>
            <a:pPr algn="ctr"/>
            <a:r>
              <a:rPr lang="en-US" sz="1800" dirty="0"/>
              <a:t>6 days ≥ 100</a:t>
            </a:r>
            <a:r>
              <a:rPr lang="en-US" sz="1800" baseline="30000" dirty="0"/>
              <a:t>o</a:t>
            </a:r>
            <a:r>
              <a:rPr lang="en-US" sz="1800" dirty="0"/>
              <a:t>F in the last </a:t>
            </a:r>
            <a:r>
              <a:rPr lang="en-US" sz="1800" dirty="0" smtClean="0"/>
              <a:t>22 </a:t>
            </a:r>
            <a:r>
              <a:rPr lang="en-US" sz="1800" dirty="0"/>
              <a:t>years</a:t>
            </a:r>
          </a:p>
        </p:txBody>
      </p:sp>
      <p:sp>
        <p:nvSpPr>
          <p:cNvPr id="10" name="TextBox 3"/>
          <p:cNvSpPr txBox="1">
            <a:spLocks noChangeArrowheads="1"/>
          </p:cNvSpPr>
          <p:nvPr/>
        </p:nvSpPr>
        <p:spPr bwMode="auto">
          <a:xfrm>
            <a:off x="952500" y="3748319"/>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1977:  8</a:t>
            </a:r>
            <a:endParaRPr lang="en-US" sz="1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92666" y="1473200"/>
            <a:ext cx="7738533" cy="4524316"/>
          </a:xfrm>
          <a:prstGeom prst="rect">
            <a:avLst/>
          </a:prstGeom>
          <a:noFill/>
        </p:spPr>
        <p:txBody>
          <a:bodyPr wrap="square" rtlCol="0">
            <a:spAutoFit/>
          </a:bodyPr>
          <a:lstStyle/>
          <a:p>
            <a:r>
              <a:rPr lang="en-US" sz="3600" dirty="0" smtClean="0">
                <a:solidFill>
                  <a:srgbClr val="708F24"/>
                </a:solidFill>
              </a:rPr>
              <a:t>The summer cooling caused by current trends toward higher annual precipitation and abundant soil moisture are masking a slow and steady rise of greenhouse gas forcing that, if unmasked by successive years of abnormally low precipitation, could lead to a major heat wave and drought.  </a:t>
            </a:r>
            <a:endParaRPr lang="en-US" sz="3600" dirty="0">
              <a:solidFill>
                <a:srgbClr val="708F24"/>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8530" name="Object 2"/>
          <p:cNvGraphicFramePr>
            <a:graphicFrameLocks noChangeAspect="1"/>
          </p:cNvGraphicFramePr>
          <p:nvPr/>
        </p:nvGraphicFramePr>
        <p:xfrm>
          <a:off x="300565" y="2082799"/>
          <a:ext cx="8458687" cy="3979333"/>
        </p:xfrm>
        <a:graphic>
          <a:graphicData uri="http://schemas.openxmlformats.org/presentationml/2006/ole">
            <p:oleObj spid="_x0000_s278530" name="Document" r:id="rId3" imgW="5156200" imgH="2425700" progId="Word.Document.12">
              <p:link updateAutomatic="1"/>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3"/>
          <p:cNvSpPr>
            <a:spLocks noGrp="1" noChangeArrowheads="1"/>
          </p:cNvSpPr>
          <p:nvPr>
            <p:ph idx="1"/>
          </p:nvPr>
        </p:nvSpPr>
        <p:spPr>
          <a:xfrm>
            <a:off x="246593" y="2968376"/>
            <a:ext cx="5042840" cy="3889625"/>
          </a:xfrm>
        </p:spPr>
        <p:txBody>
          <a:bodyPr/>
          <a:lstStyle/>
          <a:p>
            <a:pPr eaLnBrk="1" hangingPunct="1">
              <a:buFont typeface="Wingdings 2" pitchFamily="-111" charset="2"/>
              <a:buNone/>
              <a:defRPr/>
            </a:pPr>
            <a:r>
              <a:rPr lang="en-US" sz="2400" b="1" dirty="0" smtClean="0">
                <a:latin typeface="Calibri" pitchFamily="-111" charset="0"/>
                <a:ea typeface="ＭＳ Ｐゴシック" pitchFamily="-111" charset="-128"/>
                <a:cs typeface="ＭＳ Ｐゴシック" pitchFamily="-111" charset="-128"/>
              </a:rPr>
              <a:t>THE </a:t>
            </a:r>
            <a:r>
              <a:rPr lang="en-US" sz="2400" b="1" u="sng" dirty="0" smtClean="0">
                <a:latin typeface="Calibri" pitchFamily="-111" charset="0"/>
                <a:ea typeface="ＭＳ Ｐゴシック" pitchFamily="-111" charset="-128"/>
                <a:cs typeface="ＭＳ Ｐゴシック" pitchFamily="-111" charset="-128"/>
              </a:rPr>
              <a:t>ENHANCED </a:t>
            </a:r>
            <a:r>
              <a:rPr lang="en-US" sz="2400" b="1" dirty="0" smtClean="0">
                <a:latin typeface="Calibri" pitchFamily="-111" charset="0"/>
                <a:ea typeface="ＭＳ Ｐゴシック" pitchFamily="-111" charset="-128"/>
                <a:cs typeface="ＭＳ Ｐゴシック" pitchFamily="-111" charset="-128"/>
              </a:rPr>
              <a:t>GREENHOUSE EFFECT</a:t>
            </a:r>
          </a:p>
          <a:p>
            <a:pPr eaLnBrk="1" hangingPunct="1">
              <a:buFont typeface="Wingdings 2" pitchFamily="-111" charset="2"/>
              <a:buNone/>
              <a:defRPr/>
            </a:pPr>
            <a:r>
              <a:rPr lang="en-US" sz="2400" b="1" dirty="0" smtClean="0">
                <a:latin typeface="Calibri" pitchFamily="-111" charset="0"/>
                <a:ea typeface="ＭＳ Ｐゴシック" pitchFamily="-111" charset="-128"/>
                <a:cs typeface="ＭＳ Ｐゴシック" pitchFamily="-111" charset="-128"/>
              </a:rPr>
              <a:t>(or GLOBAL WARMING)</a:t>
            </a:r>
          </a:p>
          <a:p>
            <a:pPr eaLnBrk="1" hangingPunct="1">
              <a:buFont typeface="Wingdings 2" pitchFamily="-111" charset="2"/>
              <a:buNone/>
              <a:defRPr/>
            </a:pPr>
            <a:endParaRPr lang="en-US" sz="2400" b="1" dirty="0" smtClean="0">
              <a:latin typeface="Calibri" pitchFamily="-111" charset="0"/>
              <a:ea typeface="ＭＳ Ｐゴシック" pitchFamily="-111" charset="-128"/>
              <a:cs typeface="ＭＳ Ｐゴシック" pitchFamily="-111" charset="-128"/>
            </a:endParaRPr>
          </a:p>
          <a:p>
            <a:pPr eaLnBrk="1" hangingPunct="1">
              <a:buFont typeface="Arial" pitchFamily="-111" charset="0"/>
              <a:buChar char="•"/>
              <a:defRPr/>
            </a:pPr>
            <a:r>
              <a:rPr lang="en-US" sz="2000" b="1" dirty="0" smtClean="0">
                <a:latin typeface="Calibri" pitchFamily="-111" charset="0"/>
                <a:ea typeface="ＭＳ Ｐゴシック" pitchFamily="-111" charset="-128"/>
                <a:cs typeface="ＭＳ Ｐゴシック" pitchFamily="-111" charset="-128"/>
              </a:rPr>
              <a:t>… is primarily human-induced:  </a:t>
            </a:r>
            <a:r>
              <a:rPr lang="en-US" sz="2000" b="1" dirty="0" smtClean="0">
                <a:latin typeface="Calibri" pitchFamily="-111" charset="0"/>
              </a:rPr>
              <a:t>We’re increasing heat-trapping gases in the atmosphere.</a:t>
            </a:r>
          </a:p>
          <a:p>
            <a:pPr eaLnBrk="1" hangingPunct="1">
              <a:buFont typeface="Arial" pitchFamily="-111" charset="0"/>
              <a:buChar char="•"/>
              <a:defRPr/>
            </a:pPr>
            <a:r>
              <a:rPr lang="en-US" sz="2000" b="1" dirty="0" smtClean="0">
                <a:latin typeface="Calibri" pitchFamily="-111" charset="0"/>
                <a:ea typeface="ＭＳ Ｐゴシック" pitchFamily="-111" charset="-128"/>
                <a:cs typeface="ＭＳ Ｐゴシック" pitchFamily="-111" charset="-128"/>
              </a:rPr>
              <a:t>… is like wrapping an extra blanket around the Earth.</a:t>
            </a:r>
          </a:p>
          <a:p>
            <a:pPr eaLnBrk="1" hangingPunct="1">
              <a:buFont typeface="Arial" pitchFamily="-111" charset="0"/>
              <a:buChar char="•"/>
              <a:defRPr/>
            </a:pPr>
            <a:endParaRPr lang="en-US" dirty="0" smtClean="0">
              <a:latin typeface="Calibri" pitchFamily="-111" charset="0"/>
              <a:ea typeface="ＭＳ Ｐゴシック" pitchFamily="-111" charset="-128"/>
              <a:cs typeface="ＭＳ Ｐゴシック" pitchFamily="-111" charset="-128"/>
            </a:endParaRPr>
          </a:p>
        </p:txBody>
      </p:sp>
      <p:pic>
        <p:nvPicPr>
          <p:cNvPr id="33795" name="Picture 6"/>
          <p:cNvPicPr>
            <a:picLocks noChangeAspect="1" noChangeArrowheads="1"/>
          </p:cNvPicPr>
          <p:nvPr/>
        </p:nvPicPr>
        <p:blipFill>
          <a:blip r:embed="rId3"/>
          <a:srcRect/>
          <a:stretch>
            <a:fillRect/>
          </a:stretch>
        </p:blipFill>
        <p:spPr bwMode="auto">
          <a:xfrm>
            <a:off x="5538860" y="1146597"/>
            <a:ext cx="3605140" cy="5711404"/>
          </a:xfrm>
          <a:prstGeom prst="rect">
            <a:avLst/>
          </a:prstGeom>
          <a:noFill/>
          <a:ln w="9525">
            <a:noFill/>
            <a:miter lim="800000"/>
            <a:headEnd/>
            <a:tailEnd/>
          </a:ln>
        </p:spPr>
      </p:pic>
      <p:sp>
        <p:nvSpPr>
          <p:cNvPr id="31748" name="Rectangle 2"/>
          <p:cNvSpPr>
            <a:spLocks noGrp="1" noChangeArrowheads="1"/>
          </p:cNvSpPr>
          <p:nvPr>
            <p:ph type="title"/>
          </p:nvPr>
        </p:nvSpPr>
        <p:spPr>
          <a:xfrm>
            <a:off x="0" y="1295400"/>
            <a:ext cx="8686800" cy="1143000"/>
          </a:xfrm>
        </p:spPr>
        <p:txBody>
          <a:bodyPr>
            <a:normAutofit fontScale="90000"/>
          </a:bodyPr>
          <a:lstStyle/>
          <a:p>
            <a:pPr eaLnBrk="1" hangingPunct="1">
              <a:defRPr/>
            </a:pPr>
            <a:r>
              <a:rPr lang="en-US" sz="3800" b="1" dirty="0" smtClean="0">
                <a:latin typeface="Century Gothic" pitchFamily="-111" charset="0"/>
                <a:ea typeface="ＭＳ Ｐゴシック" pitchFamily="-111" charset="-128"/>
              </a:rPr>
              <a:t>Why does the Earth warm?</a:t>
            </a:r>
            <a:br>
              <a:rPr lang="en-US" sz="3800" b="1" dirty="0" smtClean="0">
                <a:latin typeface="Century Gothic" pitchFamily="-111" charset="0"/>
                <a:ea typeface="ＭＳ Ｐゴシック" pitchFamily="-111" charset="-128"/>
              </a:rPr>
            </a:br>
            <a:r>
              <a:rPr lang="en-US" sz="3800" b="1" dirty="0" smtClean="0">
                <a:latin typeface="Century Gothic" pitchFamily="-111" charset="0"/>
                <a:ea typeface="ＭＳ Ｐゴシック" pitchFamily="-111" charset="-128"/>
              </a:rPr>
              <a:t>2. Human causes</a:t>
            </a:r>
          </a:p>
        </p:txBody>
      </p:sp>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3" descr="IA_total_avg_precip_1873.gif"/>
          <p:cNvPicPr>
            <a:picLocks noChangeAspect="1"/>
          </p:cNvPicPr>
          <p:nvPr/>
        </p:nvPicPr>
        <p:blipFill>
          <a:blip r:embed="rId2"/>
          <a:srcRect/>
          <a:stretch>
            <a:fillRect/>
          </a:stretch>
        </p:blipFill>
        <p:spPr bwMode="auto">
          <a:xfrm>
            <a:off x="0" y="2157573"/>
            <a:ext cx="9144000" cy="4700427"/>
          </a:xfrm>
          <a:prstGeom prst="rect">
            <a:avLst/>
          </a:prstGeom>
          <a:noFill/>
          <a:ln w="9525">
            <a:noFill/>
            <a:miter lim="800000"/>
            <a:headEnd/>
            <a:tailEnd/>
          </a:ln>
        </p:spPr>
      </p:pic>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3" descr="IA_total_avg_precip_1873.gif"/>
          <p:cNvPicPr>
            <a:picLocks noChangeAspect="1"/>
          </p:cNvPicPr>
          <p:nvPr/>
        </p:nvPicPr>
        <p:blipFill>
          <a:blip r:embed="rId2"/>
          <a:srcRect/>
          <a:stretch>
            <a:fillRect/>
          </a:stretch>
        </p:blipFill>
        <p:spPr bwMode="auto">
          <a:xfrm>
            <a:off x="0" y="2157573"/>
            <a:ext cx="9144000" cy="4700427"/>
          </a:xfrm>
          <a:prstGeom prst="rect">
            <a:avLst/>
          </a:prstGeom>
          <a:noFill/>
          <a:ln w="9525">
            <a:noFill/>
            <a:miter lim="800000"/>
            <a:headEnd/>
            <a:tailEnd/>
          </a:ln>
        </p:spPr>
      </p:pic>
      <p:sp>
        <p:nvSpPr>
          <p:cNvPr id="64516" name="TextBox 3"/>
          <p:cNvSpPr txBox="1">
            <a:spLocks noChangeArrowheads="1"/>
          </p:cNvSpPr>
          <p:nvPr/>
        </p:nvSpPr>
        <p:spPr bwMode="auto">
          <a:xfrm>
            <a:off x="831451" y="5475288"/>
            <a:ext cx="690514"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3</a:t>
            </a:r>
            <a:r>
              <a:rPr lang="en-US" dirty="0" smtClean="0">
                <a:solidFill>
                  <a:srgbClr val="FF0000"/>
                </a:solidFill>
              </a:rPr>
              <a:t>0</a:t>
            </a:r>
            <a:r>
              <a:rPr lang="en-US" sz="1800" dirty="0" smtClean="0">
                <a:solidFill>
                  <a:srgbClr val="FF0000"/>
                </a:solidFill>
              </a:rPr>
              <a:t>.8”</a:t>
            </a:r>
            <a:endParaRPr lang="en-US" sz="1800" dirty="0">
              <a:solidFill>
                <a:srgbClr val="FF0000"/>
              </a:solidFill>
            </a:endParaRPr>
          </a:p>
        </p:txBody>
      </p:sp>
      <p:cxnSp>
        <p:nvCxnSpPr>
          <p:cNvPr id="64517" name="Straight Arrow Connector 5"/>
          <p:cNvCxnSpPr>
            <a:cxnSpLocks noChangeShapeType="1"/>
          </p:cNvCxnSpPr>
          <p:nvPr/>
        </p:nvCxnSpPr>
        <p:spPr bwMode="auto">
          <a:xfrm rot="16200000" flipV="1">
            <a:off x="590151" y="4737100"/>
            <a:ext cx="838200" cy="355600"/>
          </a:xfrm>
          <a:prstGeom prst="straightConnector1">
            <a:avLst/>
          </a:prstGeom>
          <a:noFill/>
          <a:ln w="28575">
            <a:solidFill>
              <a:srgbClr val="FF0000"/>
            </a:solidFill>
            <a:round/>
            <a:headEnd/>
            <a:tailEnd type="arrow" w="med" len="med"/>
          </a:ln>
        </p:spPr>
      </p:cxnSp>
      <p:sp>
        <p:nvSpPr>
          <p:cNvPr id="64518" name="TextBox 8"/>
          <p:cNvSpPr txBox="1">
            <a:spLocks noChangeArrowheads="1"/>
          </p:cNvSpPr>
          <p:nvPr/>
        </p:nvSpPr>
        <p:spPr bwMode="auto">
          <a:xfrm>
            <a:off x="7848600" y="4800600"/>
            <a:ext cx="690514" cy="369332"/>
          </a:xfrm>
          <a:prstGeom prst="rect">
            <a:avLst/>
          </a:prstGeom>
          <a:noFill/>
          <a:ln w="9525">
            <a:noFill/>
            <a:miter lim="800000"/>
            <a:headEnd/>
            <a:tailEnd/>
          </a:ln>
        </p:spPr>
        <p:txBody>
          <a:bodyPr wrap="none">
            <a:prstTxWarp prst="textNoShape">
              <a:avLst/>
            </a:prstTxWarp>
            <a:spAutoFit/>
          </a:bodyPr>
          <a:lstStyle/>
          <a:p>
            <a:r>
              <a:rPr lang="en-US" sz="1800" dirty="0" smtClean="0">
                <a:solidFill>
                  <a:srgbClr val="FF0000"/>
                </a:solidFill>
              </a:rPr>
              <a:t>34.0”</a:t>
            </a:r>
            <a:endParaRPr lang="en-US" sz="1800" dirty="0">
              <a:solidFill>
                <a:srgbClr val="FF0000"/>
              </a:solidFill>
            </a:endParaRPr>
          </a:p>
        </p:txBody>
      </p:sp>
      <p:cxnSp>
        <p:nvCxnSpPr>
          <p:cNvPr id="64519" name="Straight Arrow Connector 9"/>
          <p:cNvCxnSpPr>
            <a:cxnSpLocks noChangeShapeType="1"/>
          </p:cNvCxnSpPr>
          <p:nvPr/>
        </p:nvCxnSpPr>
        <p:spPr bwMode="auto">
          <a:xfrm rot="5400000" flipH="1" flipV="1">
            <a:off x="8178800" y="4292600"/>
            <a:ext cx="609600" cy="406400"/>
          </a:xfrm>
          <a:prstGeom prst="straightConnector1">
            <a:avLst/>
          </a:prstGeom>
          <a:noFill/>
          <a:ln w="28575">
            <a:solidFill>
              <a:srgbClr val="FF0000"/>
            </a:solidFill>
            <a:round/>
            <a:headEnd/>
            <a:tailEnd type="arrow" w="med" len="med"/>
          </a:ln>
        </p:spPr>
      </p:cxnSp>
      <p:sp>
        <p:nvSpPr>
          <p:cNvPr id="64520" name="TextBox 11"/>
          <p:cNvSpPr txBox="1">
            <a:spLocks noChangeArrowheads="1"/>
          </p:cNvSpPr>
          <p:nvPr/>
        </p:nvSpPr>
        <p:spPr bwMode="auto">
          <a:xfrm>
            <a:off x="3561184" y="5105400"/>
            <a:ext cx="1415697"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10</a:t>
            </a:r>
            <a:r>
              <a:rPr lang="en-US" dirty="0" smtClean="0">
                <a:solidFill>
                  <a:srgbClr val="FF0000"/>
                </a:solidFill>
              </a:rPr>
              <a:t>% </a:t>
            </a:r>
            <a:r>
              <a:rPr lang="en-US" dirty="0">
                <a:solidFill>
                  <a:srgbClr val="FF0000"/>
                </a:solidFill>
              </a:rPr>
              <a:t>increase</a:t>
            </a:r>
          </a:p>
        </p:txBody>
      </p:sp>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3" descr="IA_total_avg_precip_1873.gif"/>
          <p:cNvPicPr>
            <a:picLocks noChangeAspect="1"/>
          </p:cNvPicPr>
          <p:nvPr/>
        </p:nvPicPr>
        <p:blipFill>
          <a:blip r:embed="rId2"/>
          <a:srcRect/>
          <a:stretch>
            <a:fillRect/>
          </a:stretch>
        </p:blipFill>
        <p:spPr bwMode="auto">
          <a:xfrm>
            <a:off x="0" y="2120586"/>
            <a:ext cx="9144000" cy="4737413"/>
          </a:xfrm>
          <a:prstGeom prst="rect">
            <a:avLst/>
          </a:prstGeom>
          <a:noFill/>
          <a:ln w="9525">
            <a:noFill/>
            <a:miter lim="800000"/>
            <a:headEnd/>
            <a:tailEnd/>
          </a:ln>
        </p:spPr>
      </p:pic>
      <p:sp>
        <p:nvSpPr>
          <p:cNvPr id="66565" name="TextBox 4"/>
          <p:cNvSpPr txBox="1">
            <a:spLocks noChangeArrowheads="1"/>
          </p:cNvSpPr>
          <p:nvPr/>
        </p:nvSpPr>
        <p:spPr bwMode="auto">
          <a:xfrm>
            <a:off x="2743200" y="2821781"/>
            <a:ext cx="2514600" cy="461963"/>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Totals above 40”</a:t>
            </a:r>
          </a:p>
        </p:txBody>
      </p:sp>
      <p:sp>
        <p:nvSpPr>
          <p:cNvPr id="66567" name="Oval 3"/>
          <p:cNvSpPr>
            <a:spLocks noChangeArrowheads="1"/>
          </p:cNvSpPr>
          <p:nvPr/>
        </p:nvSpPr>
        <p:spPr bwMode="auto">
          <a:xfrm>
            <a:off x="762000" y="2935288"/>
            <a:ext cx="1981200" cy="5334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66568" name="TextBox 7"/>
          <p:cNvSpPr txBox="1">
            <a:spLocks noChangeArrowheads="1"/>
          </p:cNvSpPr>
          <p:nvPr/>
        </p:nvSpPr>
        <p:spPr bwMode="auto">
          <a:xfrm>
            <a:off x="1295400" y="3098800"/>
            <a:ext cx="941388"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 years</a:t>
            </a:r>
          </a:p>
        </p:txBody>
      </p:sp>
      <p:sp>
        <p:nvSpPr>
          <p:cNvPr id="10"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3" descr="IA_total_avg_precip_1873.gif"/>
          <p:cNvPicPr>
            <a:picLocks noChangeAspect="1"/>
          </p:cNvPicPr>
          <p:nvPr/>
        </p:nvPicPr>
        <p:blipFill>
          <a:blip r:embed="rId2"/>
          <a:srcRect/>
          <a:stretch>
            <a:fillRect/>
          </a:stretch>
        </p:blipFill>
        <p:spPr bwMode="auto">
          <a:xfrm>
            <a:off x="0" y="2120586"/>
            <a:ext cx="9144000" cy="4737413"/>
          </a:xfrm>
          <a:prstGeom prst="rect">
            <a:avLst/>
          </a:prstGeom>
          <a:noFill/>
          <a:ln w="9525">
            <a:noFill/>
            <a:miter lim="800000"/>
            <a:headEnd/>
            <a:tailEnd/>
          </a:ln>
        </p:spPr>
      </p:pic>
      <p:sp>
        <p:nvSpPr>
          <p:cNvPr id="66564" name="Oval 3"/>
          <p:cNvSpPr>
            <a:spLocks noChangeArrowheads="1"/>
          </p:cNvSpPr>
          <p:nvPr/>
        </p:nvSpPr>
        <p:spPr bwMode="auto">
          <a:xfrm>
            <a:off x="5105400" y="2821781"/>
            <a:ext cx="3810000" cy="11430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66565" name="TextBox 4"/>
          <p:cNvSpPr txBox="1">
            <a:spLocks noChangeArrowheads="1"/>
          </p:cNvSpPr>
          <p:nvPr/>
        </p:nvSpPr>
        <p:spPr bwMode="auto">
          <a:xfrm>
            <a:off x="2743200" y="2821781"/>
            <a:ext cx="2514600" cy="461963"/>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Totals above 40”</a:t>
            </a:r>
          </a:p>
        </p:txBody>
      </p:sp>
      <p:sp>
        <p:nvSpPr>
          <p:cNvPr id="66566" name="TextBox 5"/>
          <p:cNvSpPr txBox="1">
            <a:spLocks noChangeArrowheads="1"/>
          </p:cNvSpPr>
          <p:nvPr/>
        </p:nvSpPr>
        <p:spPr bwMode="auto">
          <a:xfrm>
            <a:off x="6096000" y="2821781"/>
            <a:ext cx="1193800"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8 years</a:t>
            </a:r>
          </a:p>
        </p:txBody>
      </p:sp>
      <p:sp>
        <p:nvSpPr>
          <p:cNvPr id="66567" name="Oval 3"/>
          <p:cNvSpPr>
            <a:spLocks noChangeArrowheads="1"/>
          </p:cNvSpPr>
          <p:nvPr/>
        </p:nvSpPr>
        <p:spPr bwMode="auto">
          <a:xfrm>
            <a:off x="762000" y="2935288"/>
            <a:ext cx="1981200" cy="5334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66568" name="TextBox 7"/>
          <p:cNvSpPr txBox="1">
            <a:spLocks noChangeArrowheads="1"/>
          </p:cNvSpPr>
          <p:nvPr/>
        </p:nvSpPr>
        <p:spPr bwMode="auto">
          <a:xfrm>
            <a:off x="1295400" y="3098800"/>
            <a:ext cx="941388"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 years</a:t>
            </a:r>
          </a:p>
        </p:txBody>
      </p:sp>
      <p:sp>
        <p:nvSpPr>
          <p:cNvPr id="10"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70660" name="TextBox 3"/>
          <p:cNvSpPr txBox="1">
            <a:spLocks noChangeArrowheads="1"/>
          </p:cNvSpPr>
          <p:nvPr/>
        </p:nvSpPr>
        <p:spPr bwMode="auto">
          <a:xfrm>
            <a:off x="1066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28.0”</a:t>
            </a:r>
          </a:p>
        </p:txBody>
      </p:sp>
      <p:sp>
        <p:nvSpPr>
          <p:cNvPr id="70661" name="TextBox 4"/>
          <p:cNvSpPr txBox="1">
            <a:spLocks noChangeArrowheads="1"/>
          </p:cNvSpPr>
          <p:nvPr/>
        </p:nvSpPr>
        <p:spPr bwMode="auto">
          <a:xfrm>
            <a:off x="7289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37.0”</a:t>
            </a:r>
          </a:p>
        </p:txBody>
      </p:sp>
      <p:cxnSp>
        <p:nvCxnSpPr>
          <p:cNvPr id="70662" name="Straight Arrow Connector 5"/>
          <p:cNvCxnSpPr>
            <a:cxnSpLocks noChangeShapeType="1"/>
          </p:cNvCxnSpPr>
          <p:nvPr/>
        </p:nvCxnSpPr>
        <p:spPr bwMode="auto">
          <a:xfrm rot="16200000" flipV="1">
            <a:off x="342900" y="5158226"/>
            <a:ext cx="1066800" cy="381000"/>
          </a:xfrm>
          <a:prstGeom prst="straightConnector1">
            <a:avLst/>
          </a:prstGeom>
          <a:noFill/>
          <a:ln w="28575">
            <a:solidFill>
              <a:srgbClr val="FF0000"/>
            </a:solidFill>
            <a:round/>
            <a:headEnd/>
            <a:tailEnd type="arrow" w="med" len="med"/>
          </a:ln>
        </p:spPr>
      </p:cxnSp>
      <p:cxnSp>
        <p:nvCxnSpPr>
          <p:cNvPr id="70663" name="Straight Arrow Connector 7"/>
          <p:cNvCxnSpPr>
            <a:cxnSpLocks noChangeShapeType="1"/>
          </p:cNvCxnSpPr>
          <p:nvPr/>
        </p:nvCxnSpPr>
        <p:spPr bwMode="auto">
          <a:xfrm rot="5400000" flipH="1" flipV="1">
            <a:off x="7411376" y="4724374"/>
            <a:ext cx="1480677" cy="834829"/>
          </a:xfrm>
          <a:prstGeom prst="straightConnector1">
            <a:avLst/>
          </a:prstGeom>
          <a:noFill/>
          <a:ln w="28575">
            <a:solidFill>
              <a:srgbClr val="FF0000"/>
            </a:solidFill>
            <a:round/>
            <a:headEnd/>
            <a:tailEnd type="arrow" w="med" len="med"/>
          </a:ln>
        </p:spPr>
      </p:cxnSp>
      <p:sp>
        <p:nvSpPr>
          <p:cNvPr id="70664" name="TextBox 9"/>
          <p:cNvSpPr txBox="1">
            <a:spLocks noChangeArrowheads="1"/>
          </p:cNvSpPr>
          <p:nvPr/>
        </p:nvSpPr>
        <p:spPr bwMode="auto">
          <a:xfrm>
            <a:off x="3581400" y="5790051"/>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32% increase</a:t>
            </a:r>
          </a:p>
        </p:txBody>
      </p:sp>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0" name="Rectangle 9"/>
          <p:cNvSpPr/>
          <p:nvPr/>
        </p:nvSpPr>
        <p:spPr>
          <a:xfrm>
            <a:off x="8613579" y="35856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569129" y="37380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70660" name="TextBox 3"/>
          <p:cNvSpPr txBox="1">
            <a:spLocks noChangeArrowheads="1"/>
          </p:cNvSpPr>
          <p:nvPr/>
        </p:nvSpPr>
        <p:spPr bwMode="auto">
          <a:xfrm>
            <a:off x="1066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28.0”</a:t>
            </a:r>
          </a:p>
        </p:txBody>
      </p:sp>
      <p:sp>
        <p:nvSpPr>
          <p:cNvPr id="70661" name="TextBox 4"/>
          <p:cNvSpPr txBox="1">
            <a:spLocks noChangeArrowheads="1"/>
          </p:cNvSpPr>
          <p:nvPr/>
        </p:nvSpPr>
        <p:spPr bwMode="auto">
          <a:xfrm>
            <a:off x="7289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37.0”</a:t>
            </a:r>
          </a:p>
        </p:txBody>
      </p:sp>
      <p:cxnSp>
        <p:nvCxnSpPr>
          <p:cNvPr id="70662" name="Straight Arrow Connector 5"/>
          <p:cNvCxnSpPr>
            <a:cxnSpLocks noChangeShapeType="1"/>
          </p:cNvCxnSpPr>
          <p:nvPr/>
        </p:nvCxnSpPr>
        <p:spPr bwMode="auto">
          <a:xfrm rot="16200000" flipV="1">
            <a:off x="342900" y="5158226"/>
            <a:ext cx="1066800" cy="381000"/>
          </a:xfrm>
          <a:prstGeom prst="straightConnector1">
            <a:avLst/>
          </a:prstGeom>
          <a:noFill/>
          <a:ln w="28575">
            <a:solidFill>
              <a:srgbClr val="FF0000"/>
            </a:solidFill>
            <a:round/>
            <a:headEnd/>
            <a:tailEnd type="arrow" w="med" len="med"/>
          </a:ln>
        </p:spPr>
      </p:cxnSp>
      <p:cxnSp>
        <p:nvCxnSpPr>
          <p:cNvPr id="70663" name="Straight Arrow Connector 7"/>
          <p:cNvCxnSpPr>
            <a:cxnSpLocks noChangeShapeType="1"/>
          </p:cNvCxnSpPr>
          <p:nvPr/>
        </p:nvCxnSpPr>
        <p:spPr bwMode="auto">
          <a:xfrm rot="5400000" flipH="1" flipV="1">
            <a:off x="7411376" y="4724374"/>
            <a:ext cx="1480677" cy="834829"/>
          </a:xfrm>
          <a:prstGeom prst="straightConnector1">
            <a:avLst/>
          </a:prstGeom>
          <a:noFill/>
          <a:ln w="28575">
            <a:solidFill>
              <a:srgbClr val="FF0000"/>
            </a:solidFill>
            <a:round/>
            <a:headEnd/>
            <a:tailEnd type="arrow" w="med" len="med"/>
          </a:ln>
        </p:spPr>
      </p:cxnSp>
      <p:sp>
        <p:nvSpPr>
          <p:cNvPr id="70664" name="TextBox 9"/>
          <p:cNvSpPr txBox="1">
            <a:spLocks noChangeArrowheads="1"/>
          </p:cNvSpPr>
          <p:nvPr/>
        </p:nvSpPr>
        <p:spPr bwMode="auto">
          <a:xfrm>
            <a:off x="3581400" y="5790051"/>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32% increase</a:t>
            </a:r>
          </a:p>
        </p:txBody>
      </p:sp>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0" name="Rectangle 9"/>
          <p:cNvSpPr/>
          <p:nvPr/>
        </p:nvSpPr>
        <p:spPr>
          <a:xfrm>
            <a:off x="8613579" y="35856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569129" y="37380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82600" y="3585634"/>
            <a:ext cx="1168400" cy="6096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572000" y="2857500"/>
            <a:ext cx="4381500" cy="123825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778000" y="2857500"/>
            <a:ext cx="2319867" cy="646331"/>
          </a:xfrm>
          <a:prstGeom prst="rect">
            <a:avLst/>
          </a:prstGeom>
          <a:noFill/>
        </p:spPr>
        <p:txBody>
          <a:bodyPr wrap="square" rtlCol="0">
            <a:spAutoFit/>
          </a:bodyPr>
          <a:lstStyle/>
          <a:p>
            <a:pPr algn="ctr"/>
            <a:r>
              <a:rPr lang="en-US" b="1" dirty="0" smtClean="0">
                <a:solidFill>
                  <a:srgbClr val="FF0000"/>
                </a:solidFill>
              </a:rPr>
              <a:t>Years with more than 40 inches</a:t>
            </a:r>
            <a:endParaRPr lang="en-US" b="1" dirty="0">
              <a:solidFill>
                <a:srgbClr val="FF0000"/>
              </a:solidFill>
            </a:endParaRPr>
          </a:p>
        </p:txBody>
      </p:sp>
      <p:sp>
        <p:nvSpPr>
          <p:cNvPr id="15" name="TextBox 14"/>
          <p:cNvSpPr txBox="1"/>
          <p:nvPr/>
        </p:nvSpPr>
        <p:spPr>
          <a:xfrm>
            <a:off x="1217630" y="3726418"/>
            <a:ext cx="301660" cy="369332"/>
          </a:xfrm>
          <a:prstGeom prst="rect">
            <a:avLst/>
          </a:prstGeom>
          <a:noFill/>
        </p:spPr>
        <p:txBody>
          <a:bodyPr wrap="none" rtlCol="0">
            <a:spAutoFit/>
          </a:bodyPr>
          <a:lstStyle/>
          <a:p>
            <a:r>
              <a:rPr lang="en-US" b="1" dirty="0" smtClean="0">
                <a:solidFill>
                  <a:srgbClr val="FF0000"/>
                </a:solidFill>
              </a:rPr>
              <a:t>1</a:t>
            </a:r>
            <a:endParaRPr lang="en-US" b="1" dirty="0">
              <a:solidFill>
                <a:srgbClr val="FF0000"/>
              </a:solidFill>
            </a:endParaRPr>
          </a:p>
        </p:txBody>
      </p:sp>
      <p:sp>
        <p:nvSpPr>
          <p:cNvPr id="16" name="TextBox 15"/>
          <p:cNvSpPr txBox="1"/>
          <p:nvPr/>
        </p:nvSpPr>
        <p:spPr>
          <a:xfrm>
            <a:off x="5960533" y="3183467"/>
            <a:ext cx="418654" cy="369332"/>
          </a:xfrm>
          <a:prstGeom prst="rect">
            <a:avLst/>
          </a:prstGeom>
          <a:noFill/>
        </p:spPr>
        <p:txBody>
          <a:bodyPr wrap="none" rtlCol="0">
            <a:spAutoFit/>
          </a:bodyPr>
          <a:lstStyle/>
          <a:p>
            <a:r>
              <a:rPr lang="en-US" b="1" dirty="0" smtClean="0">
                <a:solidFill>
                  <a:srgbClr val="FF0000"/>
                </a:solidFill>
              </a:rPr>
              <a:t>11</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2" descr="crp_cold_season_precip_1896_inches 1"/>
          <p:cNvPicPr>
            <a:picLocks noChangeAspect="1" noChangeArrowheads="1"/>
          </p:cNvPicPr>
          <p:nvPr/>
        </p:nvPicPr>
        <p:blipFill>
          <a:blip r:embed="rId3"/>
          <a:srcRect/>
          <a:stretch>
            <a:fillRect/>
          </a:stretch>
        </p:blipFill>
        <p:spPr bwMode="auto">
          <a:xfrm>
            <a:off x="0" y="1763044"/>
            <a:ext cx="9182100" cy="5094955"/>
          </a:xfrm>
          <a:prstGeom prst="rect">
            <a:avLst/>
          </a:prstGeom>
          <a:noFill/>
          <a:ln w="9525">
            <a:noFill/>
            <a:miter lim="800000"/>
            <a:headEnd/>
            <a:tailEnd/>
          </a:ln>
        </p:spPr>
      </p:pic>
      <p:cxnSp>
        <p:nvCxnSpPr>
          <p:cNvPr id="72708" name="Straight Arrow Connector 5"/>
          <p:cNvCxnSpPr>
            <a:cxnSpLocks noChangeShapeType="1"/>
          </p:cNvCxnSpPr>
          <p:nvPr/>
        </p:nvCxnSpPr>
        <p:spPr bwMode="auto">
          <a:xfrm rot="16200000" flipV="1">
            <a:off x="533400" y="5105400"/>
            <a:ext cx="1066800" cy="762000"/>
          </a:xfrm>
          <a:prstGeom prst="straightConnector1">
            <a:avLst/>
          </a:prstGeom>
          <a:noFill/>
          <a:ln w="28575">
            <a:solidFill>
              <a:srgbClr val="FF0000"/>
            </a:solidFill>
            <a:round/>
            <a:headEnd/>
            <a:tailEnd type="arrow" w="med" len="med"/>
          </a:ln>
        </p:spPr>
      </p:cxnSp>
      <p:sp>
        <p:nvSpPr>
          <p:cNvPr id="72709" name="TextBox 3"/>
          <p:cNvSpPr txBox="1">
            <a:spLocks noChangeArrowheads="1"/>
          </p:cNvSpPr>
          <p:nvPr/>
        </p:nvSpPr>
        <p:spPr bwMode="auto">
          <a:xfrm>
            <a:off x="1447800" y="5872163"/>
            <a:ext cx="5873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7.8”</a:t>
            </a:r>
          </a:p>
        </p:txBody>
      </p:sp>
      <p:sp>
        <p:nvSpPr>
          <p:cNvPr id="72710" name="TextBox 9"/>
          <p:cNvSpPr txBox="1">
            <a:spLocks noChangeArrowheads="1"/>
          </p:cNvSpPr>
          <p:nvPr/>
        </p:nvSpPr>
        <p:spPr bwMode="auto">
          <a:xfrm>
            <a:off x="3581400" y="5641181"/>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51% increase</a:t>
            </a:r>
          </a:p>
        </p:txBody>
      </p:sp>
      <p:cxnSp>
        <p:nvCxnSpPr>
          <p:cNvPr id="72711" name="Straight Arrow Connector 7"/>
          <p:cNvCxnSpPr>
            <a:cxnSpLocks noChangeShapeType="1"/>
          </p:cNvCxnSpPr>
          <p:nvPr/>
        </p:nvCxnSpPr>
        <p:spPr bwMode="auto">
          <a:xfrm rot="5400000" flipH="1" flipV="1">
            <a:off x="7528719" y="4790282"/>
            <a:ext cx="1369219" cy="794544"/>
          </a:xfrm>
          <a:prstGeom prst="straightConnector1">
            <a:avLst/>
          </a:prstGeom>
          <a:noFill/>
          <a:ln w="28575">
            <a:solidFill>
              <a:srgbClr val="FF0000"/>
            </a:solidFill>
            <a:round/>
            <a:headEnd/>
            <a:tailEnd type="arrow" w="med" len="med"/>
          </a:ln>
        </p:spPr>
      </p:cxnSp>
      <p:sp>
        <p:nvSpPr>
          <p:cNvPr id="72712" name="TextBox 4"/>
          <p:cNvSpPr txBox="1">
            <a:spLocks noChangeArrowheads="1"/>
          </p:cNvSpPr>
          <p:nvPr/>
        </p:nvSpPr>
        <p:spPr bwMode="auto">
          <a:xfrm>
            <a:off x="7119143" y="5733256"/>
            <a:ext cx="696913"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11.8”</a:t>
            </a:r>
          </a:p>
        </p:txBody>
      </p:sp>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descr="crp_warm_season_precip_1896_inches"/>
          <p:cNvPicPr>
            <a:picLocks noChangeAspect="1" noChangeArrowheads="1"/>
          </p:cNvPicPr>
          <p:nvPr/>
        </p:nvPicPr>
        <p:blipFill>
          <a:blip r:embed="rId3"/>
          <a:srcRect/>
          <a:stretch>
            <a:fillRect/>
          </a:stretch>
        </p:blipFill>
        <p:spPr bwMode="auto">
          <a:xfrm>
            <a:off x="0" y="1750716"/>
            <a:ext cx="9196388" cy="5107284"/>
          </a:xfrm>
          <a:prstGeom prst="rect">
            <a:avLst/>
          </a:prstGeom>
          <a:noFill/>
          <a:ln w="9525">
            <a:noFill/>
            <a:miter lim="800000"/>
            <a:headEnd/>
            <a:tailEnd/>
          </a:ln>
        </p:spPr>
      </p:pic>
      <p:cxnSp>
        <p:nvCxnSpPr>
          <p:cNvPr id="74756" name="Straight Arrow Connector 5"/>
          <p:cNvCxnSpPr>
            <a:cxnSpLocks noChangeShapeType="1"/>
          </p:cNvCxnSpPr>
          <p:nvPr/>
        </p:nvCxnSpPr>
        <p:spPr bwMode="auto">
          <a:xfrm rot="16200000" flipV="1">
            <a:off x="533400" y="5181600"/>
            <a:ext cx="1066800" cy="762000"/>
          </a:xfrm>
          <a:prstGeom prst="straightConnector1">
            <a:avLst/>
          </a:prstGeom>
          <a:noFill/>
          <a:ln w="28575">
            <a:solidFill>
              <a:srgbClr val="FF0000"/>
            </a:solidFill>
            <a:round/>
            <a:headEnd/>
            <a:tailEnd type="arrow" w="med" len="med"/>
          </a:ln>
        </p:spPr>
      </p:cxnSp>
      <p:sp>
        <p:nvSpPr>
          <p:cNvPr id="74757" name="TextBox 3"/>
          <p:cNvSpPr txBox="1">
            <a:spLocks noChangeArrowheads="1"/>
          </p:cNvSpPr>
          <p:nvPr/>
        </p:nvSpPr>
        <p:spPr bwMode="auto">
          <a:xfrm>
            <a:off x="1524000" y="591105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20.2”</a:t>
            </a:r>
          </a:p>
        </p:txBody>
      </p:sp>
      <p:sp>
        <p:nvSpPr>
          <p:cNvPr id="74758" name="TextBox 9"/>
          <p:cNvSpPr txBox="1">
            <a:spLocks noChangeArrowheads="1"/>
          </p:cNvSpPr>
          <p:nvPr/>
        </p:nvSpPr>
        <p:spPr bwMode="auto">
          <a:xfrm>
            <a:off x="3581400" y="5701506"/>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34% increase</a:t>
            </a:r>
          </a:p>
        </p:txBody>
      </p:sp>
      <p:cxnSp>
        <p:nvCxnSpPr>
          <p:cNvPr id="74759" name="Straight Arrow Connector 7"/>
          <p:cNvCxnSpPr>
            <a:cxnSpLocks noChangeShapeType="1"/>
          </p:cNvCxnSpPr>
          <p:nvPr/>
        </p:nvCxnSpPr>
        <p:spPr bwMode="auto">
          <a:xfrm rot="5400000" flipH="1" flipV="1">
            <a:off x="7552928" y="4689872"/>
            <a:ext cx="1175544" cy="939800"/>
          </a:xfrm>
          <a:prstGeom prst="straightConnector1">
            <a:avLst/>
          </a:prstGeom>
          <a:noFill/>
          <a:ln w="28575">
            <a:solidFill>
              <a:srgbClr val="FF0000"/>
            </a:solidFill>
            <a:round/>
            <a:headEnd/>
            <a:tailEnd type="arrow" w="med" len="med"/>
          </a:ln>
        </p:spPr>
      </p:cxnSp>
      <p:sp>
        <p:nvSpPr>
          <p:cNvPr id="74760" name="TextBox 4"/>
          <p:cNvSpPr txBox="1">
            <a:spLocks noChangeArrowheads="1"/>
          </p:cNvSpPr>
          <p:nvPr/>
        </p:nvSpPr>
        <p:spPr bwMode="auto">
          <a:xfrm>
            <a:off x="6959600" y="5747544"/>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26.8”</a:t>
            </a:r>
          </a:p>
        </p:txBody>
      </p:sp>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2" name="Picture 4" descr="Extremes cover.tiff"/>
          <p:cNvPicPr>
            <a:picLocks noChangeAspect="1"/>
          </p:cNvPicPr>
          <p:nvPr/>
        </p:nvPicPr>
        <p:blipFill>
          <a:blip r:embed="rId2"/>
          <a:srcRect/>
          <a:stretch>
            <a:fillRect/>
          </a:stretch>
        </p:blipFill>
        <p:spPr bwMode="auto">
          <a:xfrm>
            <a:off x="0" y="1133562"/>
            <a:ext cx="4451015" cy="5724437"/>
          </a:xfrm>
          <a:prstGeom prst="rect">
            <a:avLst/>
          </a:prstGeom>
          <a:noFill/>
          <a:ln w="9525">
            <a:noFill/>
            <a:miter lim="800000"/>
            <a:headEnd/>
            <a:tailEnd/>
          </a:ln>
        </p:spPr>
      </p:pic>
      <p:sp>
        <p:nvSpPr>
          <p:cNvPr id="76803" name="TextBox 6"/>
          <p:cNvSpPr txBox="1">
            <a:spLocks noChangeArrowheads="1"/>
          </p:cNvSpPr>
          <p:nvPr/>
        </p:nvSpPr>
        <p:spPr bwMode="auto">
          <a:xfrm>
            <a:off x="4925070" y="1282215"/>
            <a:ext cx="3505200" cy="3140075"/>
          </a:xfrm>
          <a:prstGeom prst="rect">
            <a:avLst/>
          </a:prstGeom>
          <a:noFill/>
          <a:ln w="9525">
            <a:noFill/>
            <a:miter lim="800000"/>
            <a:headEnd/>
            <a:tailEnd/>
          </a:ln>
        </p:spPr>
        <p:txBody>
          <a:bodyPr>
            <a:prstTxWarp prst="textNoShape">
              <a:avLst/>
            </a:prstTxWarp>
            <a:spAutoFit/>
          </a:bodyPr>
          <a:lstStyle/>
          <a:p>
            <a:r>
              <a:rPr lang="en-US" sz="1800" dirty="0">
                <a:solidFill>
                  <a:srgbClr val="212189"/>
                </a:solidFill>
                <a:latin typeface="Calibri" pitchFamily="29" charset="0"/>
              </a:rPr>
              <a:t>“One of the clearest trends in the United States observational record is an increasing frequency and intensity of heavy precipitation events… Over the last century there was a 50% increase in the frequency of days with precipitation over 101.6 mm (four inches) in the upper </a:t>
            </a:r>
            <a:r>
              <a:rPr lang="en-US" sz="1800" dirty="0" err="1">
                <a:solidFill>
                  <a:srgbClr val="212189"/>
                </a:solidFill>
                <a:latin typeface="Calibri" pitchFamily="29" charset="0"/>
              </a:rPr>
              <a:t>midwestern</a:t>
            </a:r>
            <a:r>
              <a:rPr lang="en-US" sz="1800" dirty="0">
                <a:solidFill>
                  <a:srgbClr val="212189"/>
                </a:solidFill>
                <a:latin typeface="Calibri" pitchFamily="29" charset="0"/>
              </a:rPr>
              <a:t> U.S.; this trend is statistically significant “</a:t>
            </a:r>
          </a:p>
        </p:txBody>
      </p:sp>
      <p:pic>
        <p:nvPicPr>
          <p:cNvPr id="76804" name="Picture 4" descr="HeavyPrecipMap.tiff"/>
          <p:cNvPicPr>
            <a:picLocks noChangeAspect="1"/>
          </p:cNvPicPr>
          <p:nvPr/>
        </p:nvPicPr>
        <p:blipFill>
          <a:blip r:embed="rId3"/>
          <a:srcRect/>
          <a:stretch>
            <a:fillRect/>
          </a:stretch>
        </p:blipFill>
        <p:spPr bwMode="auto">
          <a:xfrm>
            <a:off x="6209142" y="4167199"/>
            <a:ext cx="2064073" cy="2188512"/>
          </a:xfrm>
          <a:prstGeom prst="rect">
            <a:avLst/>
          </a:prstGeom>
          <a:noFill/>
          <a:ln w="9525">
            <a:noFill/>
            <a:miter lim="800000"/>
            <a:headEnd/>
            <a:tailEnd/>
          </a:ln>
        </p:spPr>
      </p:pic>
      <p:sp>
        <p:nvSpPr>
          <p:cNvPr id="76805" name="TextBox 4"/>
          <p:cNvSpPr txBox="1">
            <a:spLocks noChangeArrowheads="1"/>
          </p:cNvSpPr>
          <p:nvPr/>
        </p:nvSpPr>
        <p:spPr bwMode="auto">
          <a:xfrm>
            <a:off x="5486400" y="6324600"/>
            <a:ext cx="3657600" cy="554038"/>
          </a:xfrm>
          <a:prstGeom prst="rect">
            <a:avLst/>
          </a:prstGeom>
          <a:noFill/>
          <a:ln w="9525">
            <a:noFill/>
            <a:miter lim="800000"/>
            <a:headEnd/>
            <a:tailEnd/>
          </a:ln>
        </p:spPr>
        <p:txBody>
          <a:bodyPr>
            <a:prstTxWarp prst="textNoShape">
              <a:avLst/>
            </a:prstTxWarp>
            <a:spAutoFit/>
          </a:bodyPr>
          <a:lstStyle/>
          <a:p>
            <a:r>
              <a:rPr lang="en-US" sz="1000">
                <a:solidFill>
                  <a:srgbClr val="B21524"/>
                </a:solidFill>
              </a:rPr>
              <a:t>Karl, T. R., J. M. Melillo, and T. C. Peterson, (eds.), 2009:  Global Climate Change Impacts in the United States. Cambridge University Press, 2009, 196pp.</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crp_precip_1895_ge3cm"/>
          <p:cNvPicPr>
            <a:picLocks noChangeAspect="1" noChangeArrowheads="1"/>
          </p:cNvPicPr>
          <p:nvPr/>
        </p:nvPicPr>
        <p:blipFill>
          <a:blip r:embed="rId3"/>
          <a:srcRect/>
          <a:stretch>
            <a:fillRect/>
          </a:stretch>
        </p:blipFill>
        <p:spPr bwMode="auto">
          <a:xfrm>
            <a:off x="0" y="1752600"/>
            <a:ext cx="9110663" cy="5105400"/>
          </a:xfrm>
          <a:prstGeom prst="rect">
            <a:avLst/>
          </a:prstGeom>
          <a:noFill/>
          <a:ln w="9525">
            <a:noFill/>
            <a:miter lim="800000"/>
            <a:headEnd/>
            <a:tailEnd/>
          </a:ln>
        </p:spPr>
      </p:pic>
      <p:sp>
        <p:nvSpPr>
          <p:cNvPr id="79876" name="TextBox 3"/>
          <p:cNvSpPr txBox="1">
            <a:spLocks noChangeArrowheads="1"/>
          </p:cNvSpPr>
          <p:nvPr/>
        </p:nvSpPr>
        <p:spPr bwMode="auto">
          <a:xfrm>
            <a:off x="1524002" y="58562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4.2 days</a:t>
            </a:r>
          </a:p>
        </p:txBody>
      </p:sp>
      <p:sp>
        <p:nvSpPr>
          <p:cNvPr id="79877" name="TextBox 9"/>
          <p:cNvSpPr txBox="1">
            <a:spLocks noChangeArrowheads="1"/>
          </p:cNvSpPr>
          <p:nvPr/>
        </p:nvSpPr>
        <p:spPr bwMode="auto">
          <a:xfrm>
            <a:off x="3581400" y="5856288"/>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57% increase</a:t>
            </a:r>
          </a:p>
        </p:txBody>
      </p:sp>
      <p:cxnSp>
        <p:nvCxnSpPr>
          <p:cNvPr id="79878" name="Straight Arrow Connector 7"/>
          <p:cNvCxnSpPr>
            <a:cxnSpLocks noChangeShapeType="1"/>
          </p:cNvCxnSpPr>
          <p:nvPr/>
        </p:nvCxnSpPr>
        <p:spPr bwMode="auto">
          <a:xfrm rot="5400000" flipH="1" flipV="1">
            <a:off x="7581900" y="4919663"/>
            <a:ext cx="1371600" cy="533400"/>
          </a:xfrm>
          <a:prstGeom prst="straightConnector1">
            <a:avLst/>
          </a:prstGeom>
          <a:noFill/>
          <a:ln w="28575">
            <a:solidFill>
              <a:srgbClr val="FF0000"/>
            </a:solidFill>
            <a:round/>
            <a:headEnd/>
            <a:tailEnd type="arrow" w="med" len="med"/>
          </a:ln>
        </p:spPr>
      </p:cxnSp>
      <p:sp>
        <p:nvSpPr>
          <p:cNvPr id="79879" name="TextBox 4"/>
          <p:cNvSpPr txBox="1">
            <a:spLocks noChangeArrowheads="1"/>
          </p:cNvSpPr>
          <p:nvPr/>
        </p:nvSpPr>
        <p:spPr bwMode="auto">
          <a:xfrm>
            <a:off x="6943725" y="57800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6.6 days</a:t>
            </a:r>
          </a:p>
        </p:txBody>
      </p:sp>
      <p:cxnSp>
        <p:nvCxnSpPr>
          <p:cNvPr id="79880" name="Straight Arrow Connector 7"/>
          <p:cNvCxnSpPr>
            <a:cxnSpLocks noChangeShapeType="1"/>
          </p:cNvCxnSpPr>
          <p:nvPr/>
        </p:nvCxnSpPr>
        <p:spPr bwMode="auto">
          <a:xfrm rot="10800000">
            <a:off x="609601" y="5143500"/>
            <a:ext cx="914400" cy="685800"/>
          </a:xfrm>
          <a:prstGeom prst="straightConnector1">
            <a:avLst/>
          </a:prstGeom>
          <a:noFill/>
          <a:ln w="28575">
            <a:solidFill>
              <a:srgbClr val="FF0000"/>
            </a:solidFill>
            <a:round/>
            <a:headEnd/>
            <a:tailEnd type="arrow" w="med" len="med"/>
          </a:ln>
        </p:spPr>
      </p:cxnSp>
      <p:sp>
        <p:nvSpPr>
          <p:cNvPr id="14"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crp_precip_1895_ge3cm"/>
          <p:cNvPicPr>
            <a:picLocks noChangeAspect="1" noChangeArrowheads="1"/>
          </p:cNvPicPr>
          <p:nvPr/>
        </p:nvPicPr>
        <p:blipFill>
          <a:blip r:embed="rId3"/>
          <a:srcRect/>
          <a:stretch>
            <a:fillRect/>
          </a:stretch>
        </p:blipFill>
        <p:spPr bwMode="auto">
          <a:xfrm>
            <a:off x="0" y="1752600"/>
            <a:ext cx="9110663" cy="5105400"/>
          </a:xfrm>
          <a:prstGeom prst="rect">
            <a:avLst/>
          </a:prstGeom>
          <a:noFill/>
          <a:ln w="9525">
            <a:noFill/>
            <a:miter lim="800000"/>
            <a:headEnd/>
            <a:tailEnd/>
          </a:ln>
        </p:spPr>
      </p:pic>
      <p:sp>
        <p:nvSpPr>
          <p:cNvPr id="79876" name="TextBox 3"/>
          <p:cNvSpPr txBox="1">
            <a:spLocks noChangeArrowheads="1"/>
          </p:cNvSpPr>
          <p:nvPr/>
        </p:nvSpPr>
        <p:spPr bwMode="auto">
          <a:xfrm>
            <a:off x="1524002" y="58562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4.2 days</a:t>
            </a:r>
          </a:p>
        </p:txBody>
      </p:sp>
      <p:sp>
        <p:nvSpPr>
          <p:cNvPr id="79877" name="TextBox 9"/>
          <p:cNvSpPr txBox="1">
            <a:spLocks noChangeArrowheads="1"/>
          </p:cNvSpPr>
          <p:nvPr/>
        </p:nvSpPr>
        <p:spPr bwMode="auto">
          <a:xfrm>
            <a:off x="3581400" y="5856288"/>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57% increase</a:t>
            </a:r>
          </a:p>
        </p:txBody>
      </p:sp>
      <p:cxnSp>
        <p:nvCxnSpPr>
          <p:cNvPr id="79878" name="Straight Arrow Connector 7"/>
          <p:cNvCxnSpPr>
            <a:cxnSpLocks noChangeShapeType="1"/>
          </p:cNvCxnSpPr>
          <p:nvPr/>
        </p:nvCxnSpPr>
        <p:spPr bwMode="auto">
          <a:xfrm rot="5400000" flipH="1" flipV="1">
            <a:off x="7581900" y="4919663"/>
            <a:ext cx="1371600" cy="533400"/>
          </a:xfrm>
          <a:prstGeom prst="straightConnector1">
            <a:avLst/>
          </a:prstGeom>
          <a:noFill/>
          <a:ln w="28575">
            <a:solidFill>
              <a:srgbClr val="FF0000"/>
            </a:solidFill>
            <a:round/>
            <a:headEnd/>
            <a:tailEnd type="arrow" w="med" len="med"/>
          </a:ln>
        </p:spPr>
      </p:cxnSp>
      <p:sp>
        <p:nvSpPr>
          <p:cNvPr id="79879" name="TextBox 4"/>
          <p:cNvSpPr txBox="1">
            <a:spLocks noChangeArrowheads="1"/>
          </p:cNvSpPr>
          <p:nvPr/>
        </p:nvSpPr>
        <p:spPr bwMode="auto">
          <a:xfrm>
            <a:off x="6943725" y="57800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6.6 days</a:t>
            </a:r>
          </a:p>
        </p:txBody>
      </p:sp>
      <p:cxnSp>
        <p:nvCxnSpPr>
          <p:cNvPr id="79880" name="Straight Arrow Connector 7"/>
          <p:cNvCxnSpPr>
            <a:cxnSpLocks noChangeShapeType="1"/>
          </p:cNvCxnSpPr>
          <p:nvPr/>
        </p:nvCxnSpPr>
        <p:spPr bwMode="auto">
          <a:xfrm rot="10800000">
            <a:off x="609601" y="5143500"/>
            <a:ext cx="914400" cy="685800"/>
          </a:xfrm>
          <a:prstGeom prst="straightConnector1">
            <a:avLst/>
          </a:prstGeom>
          <a:noFill/>
          <a:ln w="28575">
            <a:solidFill>
              <a:srgbClr val="FF0000"/>
            </a:solidFill>
            <a:round/>
            <a:headEnd/>
            <a:tailEnd type="arrow" w="med" len="med"/>
          </a:ln>
        </p:spPr>
      </p:cxnSp>
      <p:sp>
        <p:nvSpPr>
          <p:cNvPr id="79881" name="Oval 8"/>
          <p:cNvSpPr>
            <a:spLocks noChangeArrowheads="1"/>
          </p:cNvSpPr>
          <p:nvPr/>
        </p:nvSpPr>
        <p:spPr bwMode="auto">
          <a:xfrm>
            <a:off x="3886200" y="2374900"/>
            <a:ext cx="5224463" cy="1897063"/>
          </a:xfrm>
          <a:prstGeom prst="ellipse">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79882" name="Oval 10"/>
          <p:cNvSpPr>
            <a:spLocks noChangeArrowheads="1"/>
          </p:cNvSpPr>
          <p:nvPr/>
        </p:nvSpPr>
        <p:spPr bwMode="auto">
          <a:xfrm>
            <a:off x="533400" y="3433763"/>
            <a:ext cx="1219200" cy="838200"/>
          </a:xfrm>
          <a:prstGeom prst="ellipse">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79883" name="TextBox 11"/>
          <p:cNvSpPr txBox="1">
            <a:spLocks noChangeArrowheads="1"/>
          </p:cNvSpPr>
          <p:nvPr/>
        </p:nvSpPr>
        <p:spPr bwMode="auto">
          <a:xfrm>
            <a:off x="914400" y="3576637"/>
            <a:ext cx="355600"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2</a:t>
            </a:r>
          </a:p>
        </p:txBody>
      </p:sp>
      <p:sp>
        <p:nvSpPr>
          <p:cNvPr id="79884" name="TextBox 12"/>
          <p:cNvSpPr txBox="1">
            <a:spLocks noChangeArrowheads="1"/>
          </p:cNvSpPr>
          <p:nvPr/>
        </p:nvSpPr>
        <p:spPr bwMode="auto">
          <a:xfrm>
            <a:off x="5943600" y="2735263"/>
            <a:ext cx="418654"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13</a:t>
            </a:r>
            <a:endParaRPr lang="en-US" dirty="0">
              <a:solidFill>
                <a:srgbClr val="FF0000"/>
              </a:solidFill>
            </a:endParaRPr>
          </a:p>
        </p:txBody>
      </p:sp>
      <p:sp>
        <p:nvSpPr>
          <p:cNvPr id="79885" name="TextBox 13"/>
          <p:cNvSpPr txBox="1">
            <a:spLocks noChangeArrowheads="1"/>
          </p:cNvSpPr>
          <p:nvPr/>
        </p:nvSpPr>
        <p:spPr bwMode="auto">
          <a:xfrm>
            <a:off x="990600" y="2735263"/>
            <a:ext cx="2743200" cy="830263"/>
          </a:xfrm>
          <a:prstGeom prst="rect">
            <a:avLst/>
          </a:prstGeom>
          <a:noFill/>
          <a:ln w="9525">
            <a:noFill/>
            <a:miter lim="800000"/>
            <a:headEnd/>
            <a:tailEnd/>
          </a:ln>
        </p:spPr>
        <p:txBody>
          <a:bodyPr>
            <a:prstTxWarp prst="textNoShape">
              <a:avLst/>
            </a:prstTxWarp>
            <a:spAutoFit/>
          </a:bodyPr>
          <a:lstStyle/>
          <a:p>
            <a:pPr algn="ctr"/>
            <a:r>
              <a:rPr lang="en-US" dirty="0">
                <a:solidFill>
                  <a:srgbClr val="FF0000"/>
                </a:solidFill>
              </a:rPr>
              <a:t>Years having more than 8 days</a:t>
            </a:r>
          </a:p>
        </p:txBody>
      </p:sp>
      <p:sp>
        <p:nvSpPr>
          <p:cNvPr id="14"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7" name="Rectangle 16"/>
          <p:cNvSpPr/>
          <p:nvPr/>
        </p:nvSpPr>
        <p:spPr>
          <a:xfrm>
            <a:off x="8534400" y="379941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8604250" y="284056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231467" y="2929467"/>
          <a:ext cx="0" cy="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nvGraphicFramePr>
        <p:xfrm>
          <a:off x="0" y="1117600"/>
          <a:ext cx="9144000" cy="57404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rot="18642146">
            <a:off x="8849884" y="3540974"/>
            <a:ext cx="91096" cy="65868"/>
          </a:xfrm>
          <a:prstGeom prst="rect">
            <a:avLst/>
          </a:prstGeom>
          <a:solidFill>
            <a:srgbClr val="708F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961870" y="3129633"/>
            <a:ext cx="774571" cy="246221"/>
          </a:xfrm>
          <a:prstGeom prst="rect">
            <a:avLst/>
          </a:prstGeom>
          <a:noFill/>
        </p:spPr>
        <p:txBody>
          <a:bodyPr wrap="none" rtlCol="0">
            <a:spAutoFit/>
          </a:bodyPr>
          <a:lstStyle/>
          <a:p>
            <a:r>
              <a:rPr lang="en-US" sz="1000" dirty="0" smtClean="0">
                <a:solidFill>
                  <a:srgbClr val="708F24"/>
                </a:solidFill>
              </a:rPr>
              <a:t>2010 so far</a:t>
            </a:r>
            <a:endParaRPr lang="en-US" sz="1000" dirty="0">
              <a:solidFill>
                <a:srgbClr val="708F24"/>
              </a:solidFill>
            </a:endParaRPr>
          </a:p>
        </p:txBody>
      </p:sp>
      <p:cxnSp>
        <p:nvCxnSpPr>
          <p:cNvPr id="9" name="Straight Arrow Connector 8"/>
          <p:cNvCxnSpPr/>
          <p:nvPr/>
        </p:nvCxnSpPr>
        <p:spPr>
          <a:xfrm>
            <a:off x="8636000" y="3317875"/>
            <a:ext cx="204763" cy="200027"/>
          </a:xfrm>
          <a:prstGeom prst="straightConnector1">
            <a:avLst/>
          </a:prstGeom>
          <a:ln>
            <a:solidFill>
              <a:srgbClr val="708F24"/>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6200000" flipV="1">
            <a:off x="738718" y="4531783"/>
            <a:ext cx="577851" cy="416985"/>
          </a:xfrm>
          <a:prstGeom prst="straightConnector1">
            <a:avLst/>
          </a:prstGeom>
          <a:ln w="285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flipH="1" flipV="1">
            <a:off x="8401831" y="4590269"/>
            <a:ext cx="673101" cy="204764"/>
          </a:xfrm>
          <a:prstGeom prst="straightConnector1">
            <a:avLst/>
          </a:prstGeom>
          <a:ln w="285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236136" y="2406247"/>
            <a:ext cx="7399863" cy="523220"/>
          </a:xfrm>
          <a:prstGeom prst="rect">
            <a:avLst/>
          </a:prstGeom>
          <a:noFill/>
        </p:spPr>
        <p:txBody>
          <a:bodyPr wrap="square" rtlCol="0">
            <a:spAutoFit/>
          </a:bodyPr>
          <a:lstStyle/>
          <a:p>
            <a:r>
              <a:rPr lang="en-US" sz="2800" b="1" dirty="0" smtClean="0">
                <a:solidFill>
                  <a:srgbClr val="FF0000"/>
                </a:solidFill>
              </a:rPr>
              <a:t>Years with more than 40 inches:  43% Increase</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p:nvPr/>
        </p:nvGraphicFramePr>
        <p:xfrm>
          <a:off x="0" y="1151466"/>
          <a:ext cx="9144000" cy="57065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209098" y="1950432"/>
            <a:ext cx="1534870" cy="276999"/>
          </a:xfrm>
          <a:prstGeom prst="rect">
            <a:avLst/>
          </a:prstGeom>
          <a:noFill/>
        </p:spPr>
        <p:txBody>
          <a:bodyPr wrap="none" rtlCol="0">
            <a:spAutoFit/>
          </a:bodyPr>
          <a:lstStyle/>
          <a:p>
            <a:r>
              <a:rPr lang="en-US" sz="1200" dirty="0" smtClean="0">
                <a:solidFill>
                  <a:srgbClr val="708F24"/>
                </a:solidFill>
              </a:rPr>
              <a:t>2010 through Sept 27</a:t>
            </a:r>
            <a:endParaRPr lang="en-US" sz="1200" dirty="0">
              <a:solidFill>
                <a:srgbClr val="708F24"/>
              </a:solidFill>
            </a:endParaRPr>
          </a:p>
        </p:txBody>
      </p:sp>
      <p:sp>
        <p:nvSpPr>
          <p:cNvPr id="10" name="Straight Arrow Connector 9"/>
          <p:cNvSpPr/>
          <p:nvPr/>
        </p:nvSpPr>
        <p:spPr>
          <a:xfrm>
            <a:off x="7680468" y="2135993"/>
            <a:ext cx="511032" cy="150007"/>
          </a:xfrm>
          <a:prstGeom prst="straightConnector1">
            <a:avLst/>
          </a:prstGeom>
          <a:ln>
            <a:solidFill>
              <a:srgbClr val="708F24"/>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1" name="TextBox 10"/>
          <p:cNvSpPr txBox="1"/>
          <p:nvPr/>
        </p:nvSpPr>
        <p:spPr>
          <a:xfrm>
            <a:off x="510293" y="5796002"/>
            <a:ext cx="480307" cy="369332"/>
          </a:xfrm>
          <a:prstGeom prst="rect">
            <a:avLst/>
          </a:prstGeom>
          <a:noFill/>
        </p:spPr>
        <p:txBody>
          <a:bodyPr wrap="none" rtlCol="0">
            <a:spAutoFit/>
          </a:bodyPr>
          <a:lstStyle/>
          <a:p>
            <a:r>
              <a:rPr lang="en-US" b="1" dirty="0" smtClean="0">
                <a:solidFill>
                  <a:srgbClr val="FF0000"/>
                </a:solidFill>
              </a:rPr>
              <a:t>3.7</a:t>
            </a:r>
            <a:endParaRPr lang="en-US" b="1" dirty="0">
              <a:solidFill>
                <a:srgbClr val="FF0000"/>
              </a:solidFill>
            </a:endParaRPr>
          </a:p>
        </p:txBody>
      </p:sp>
      <p:sp>
        <p:nvSpPr>
          <p:cNvPr id="12" name="TextBox 11"/>
          <p:cNvSpPr txBox="1"/>
          <p:nvPr/>
        </p:nvSpPr>
        <p:spPr>
          <a:xfrm>
            <a:off x="8412779" y="5796002"/>
            <a:ext cx="480307" cy="369332"/>
          </a:xfrm>
          <a:prstGeom prst="rect">
            <a:avLst/>
          </a:prstGeom>
          <a:noFill/>
        </p:spPr>
        <p:txBody>
          <a:bodyPr wrap="none" rtlCol="0">
            <a:spAutoFit/>
          </a:bodyPr>
          <a:lstStyle/>
          <a:p>
            <a:r>
              <a:rPr lang="en-US" b="1" dirty="0" smtClean="0">
                <a:solidFill>
                  <a:srgbClr val="FF0000"/>
                </a:solidFill>
              </a:rPr>
              <a:t>5.2</a:t>
            </a:r>
            <a:endParaRPr lang="en-US" b="1" dirty="0">
              <a:solidFill>
                <a:srgbClr val="FF0000"/>
              </a:solidFill>
            </a:endParaRPr>
          </a:p>
        </p:txBody>
      </p:sp>
      <p:cxnSp>
        <p:nvCxnSpPr>
          <p:cNvPr id="13" name="Straight Arrow Connector 12"/>
          <p:cNvCxnSpPr>
            <a:stCxn id="11" idx="0"/>
          </p:cNvCxnSpPr>
          <p:nvPr/>
        </p:nvCxnSpPr>
        <p:spPr>
          <a:xfrm rot="5400000" flipH="1" flipV="1">
            <a:off x="495590" y="5300991"/>
            <a:ext cx="749869" cy="2401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0"/>
          </p:cNvCxnSpPr>
          <p:nvPr/>
        </p:nvCxnSpPr>
        <p:spPr>
          <a:xfrm rot="16200000" flipV="1">
            <a:off x="7818685" y="4961753"/>
            <a:ext cx="1291735" cy="3767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890616" y="5796003"/>
            <a:ext cx="1789852" cy="369332"/>
          </a:xfrm>
          <a:prstGeom prst="rect">
            <a:avLst/>
          </a:prstGeom>
          <a:noFill/>
        </p:spPr>
        <p:txBody>
          <a:bodyPr wrap="square" rtlCol="0">
            <a:spAutoFit/>
          </a:bodyPr>
          <a:lstStyle/>
          <a:p>
            <a:r>
              <a:rPr lang="en-US" b="1" dirty="0" smtClean="0">
                <a:solidFill>
                  <a:srgbClr val="FF0000"/>
                </a:solidFill>
              </a:rPr>
              <a:t>41% Increase</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p:nvPr/>
        </p:nvGraphicFramePr>
        <p:xfrm>
          <a:off x="0" y="1151466"/>
          <a:ext cx="9144000" cy="570653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13"/>
          <p:cNvSpPr txBox="1">
            <a:spLocks noChangeArrowheads="1"/>
          </p:cNvSpPr>
          <p:nvPr/>
        </p:nvSpPr>
        <p:spPr bwMode="auto">
          <a:xfrm>
            <a:off x="322878" y="1996598"/>
            <a:ext cx="4061707" cy="461665"/>
          </a:xfrm>
          <a:prstGeom prst="rect">
            <a:avLst/>
          </a:prstGeom>
          <a:noFill/>
          <a:ln w="9525">
            <a:noFill/>
            <a:miter lim="800000"/>
            <a:headEnd/>
            <a:tailEnd/>
          </a:ln>
        </p:spPr>
        <p:txBody>
          <a:bodyPr wrap="square">
            <a:prstTxWarp prst="textNoShape">
              <a:avLst/>
            </a:prstTxWarp>
            <a:spAutoFit/>
          </a:bodyPr>
          <a:lstStyle/>
          <a:p>
            <a:pPr algn="ctr"/>
            <a:r>
              <a:rPr lang="en-US" sz="2400" b="1" dirty="0">
                <a:solidFill>
                  <a:srgbClr val="FF0000"/>
                </a:solidFill>
              </a:rPr>
              <a:t>Years having more than 8 days</a:t>
            </a:r>
          </a:p>
        </p:txBody>
      </p:sp>
      <p:sp>
        <p:nvSpPr>
          <p:cNvPr id="4" name="Oval 3"/>
          <p:cNvSpPr/>
          <p:nvPr/>
        </p:nvSpPr>
        <p:spPr>
          <a:xfrm>
            <a:off x="1062568" y="2674286"/>
            <a:ext cx="1820333" cy="6096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902200" y="1816100"/>
            <a:ext cx="3750733" cy="16383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79600" y="2750784"/>
            <a:ext cx="301660" cy="369332"/>
          </a:xfrm>
          <a:prstGeom prst="rect">
            <a:avLst/>
          </a:prstGeom>
          <a:noFill/>
        </p:spPr>
        <p:txBody>
          <a:bodyPr wrap="none" rtlCol="0">
            <a:spAutoFit/>
          </a:bodyPr>
          <a:lstStyle/>
          <a:p>
            <a:r>
              <a:rPr lang="en-US" b="1" dirty="0" smtClean="0">
                <a:solidFill>
                  <a:srgbClr val="FF0000"/>
                </a:solidFill>
              </a:rPr>
              <a:t>2</a:t>
            </a:r>
            <a:endParaRPr lang="en-US" b="1" dirty="0">
              <a:solidFill>
                <a:srgbClr val="FF0000"/>
              </a:solidFill>
            </a:endParaRPr>
          </a:p>
        </p:txBody>
      </p:sp>
      <p:sp>
        <p:nvSpPr>
          <p:cNvPr id="7" name="TextBox 6"/>
          <p:cNvSpPr txBox="1"/>
          <p:nvPr/>
        </p:nvSpPr>
        <p:spPr>
          <a:xfrm>
            <a:off x="6612466" y="2304954"/>
            <a:ext cx="301660" cy="369332"/>
          </a:xfrm>
          <a:prstGeom prst="rect">
            <a:avLst/>
          </a:prstGeom>
          <a:noFill/>
        </p:spPr>
        <p:txBody>
          <a:bodyPr wrap="none" rtlCol="0">
            <a:spAutoFit/>
          </a:bodyPr>
          <a:lstStyle/>
          <a:p>
            <a:r>
              <a:rPr lang="en-US" b="1" dirty="0" smtClean="0">
                <a:solidFill>
                  <a:srgbClr val="FF0000"/>
                </a:solidFill>
              </a:rPr>
              <a:t>7</a:t>
            </a:r>
            <a:endParaRPr lang="en-US" b="1" dirty="0">
              <a:solidFill>
                <a:srgbClr val="FF0000"/>
              </a:solidFill>
            </a:endParaRPr>
          </a:p>
        </p:txBody>
      </p:sp>
      <p:sp>
        <p:nvSpPr>
          <p:cNvPr id="8" name="TextBox 7"/>
          <p:cNvSpPr txBox="1"/>
          <p:nvPr/>
        </p:nvSpPr>
        <p:spPr>
          <a:xfrm>
            <a:off x="6209098" y="1950432"/>
            <a:ext cx="1534870" cy="276999"/>
          </a:xfrm>
          <a:prstGeom prst="rect">
            <a:avLst/>
          </a:prstGeom>
          <a:noFill/>
        </p:spPr>
        <p:txBody>
          <a:bodyPr wrap="none" rtlCol="0">
            <a:spAutoFit/>
          </a:bodyPr>
          <a:lstStyle/>
          <a:p>
            <a:r>
              <a:rPr lang="en-US" sz="1200" dirty="0" smtClean="0">
                <a:solidFill>
                  <a:srgbClr val="708F24"/>
                </a:solidFill>
              </a:rPr>
              <a:t>2010 through Sept 27</a:t>
            </a:r>
            <a:endParaRPr lang="en-US" sz="1200" dirty="0">
              <a:solidFill>
                <a:srgbClr val="708F24"/>
              </a:solidFill>
            </a:endParaRPr>
          </a:p>
        </p:txBody>
      </p:sp>
      <p:sp>
        <p:nvSpPr>
          <p:cNvPr id="10" name="Straight Arrow Connector 9"/>
          <p:cNvSpPr/>
          <p:nvPr/>
        </p:nvSpPr>
        <p:spPr>
          <a:xfrm>
            <a:off x="7680468" y="2135993"/>
            <a:ext cx="511032" cy="150007"/>
          </a:xfrm>
          <a:prstGeom prst="straightConnector1">
            <a:avLst/>
          </a:prstGeom>
          <a:ln>
            <a:solidFill>
              <a:srgbClr val="708F24"/>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1" name="TextBox 10"/>
          <p:cNvSpPr txBox="1"/>
          <p:nvPr/>
        </p:nvSpPr>
        <p:spPr>
          <a:xfrm>
            <a:off x="510293" y="5796002"/>
            <a:ext cx="480307" cy="369332"/>
          </a:xfrm>
          <a:prstGeom prst="rect">
            <a:avLst/>
          </a:prstGeom>
          <a:noFill/>
        </p:spPr>
        <p:txBody>
          <a:bodyPr wrap="none" rtlCol="0">
            <a:spAutoFit/>
          </a:bodyPr>
          <a:lstStyle/>
          <a:p>
            <a:r>
              <a:rPr lang="en-US" b="1" dirty="0" smtClean="0">
                <a:solidFill>
                  <a:srgbClr val="FF0000"/>
                </a:solidFill>
              </a:rPr>
              <a:t>3.7</a:t>
            </a:r>
            <a:endParaRPr lang="en-US" b="1" dirty="0">
              <a:solidFill>
                <a:srgbClr val="FF0000"/>
              </a:solidFill>
            </a:endParaRPr>
          </a:p>
        </p:txBody>
      </p:sp>
      <p:sp>
        <p:nvSpPr>
          <p:cNvPr id="12" name="TextBox 11"/>
          <p:cNvSpPr txBox="1"/>
          <p:nvPr/>
        </p:nvSpPr>
        <p:spPr>
          <a:xfrm>
            <a:off x="8412779" y="5796002"/>
            <a:ext cx="480307" cy="369332"/>
          </a:xfrm>
          <a:prstGeom prst="rect">
            <a:avLst/>
          </a:prstGeom>
          <a:noFill/>
        </p:spPr>
        <p:txBody>
          <a:bodyPr wrap="none" rtlCol="0">
            <a:spAutoFit/>
          </a:bodyPr>
          <a:lstStyle/>
          <a:p>
            <a:r>
              <a:rPr lang="en-US" b="1" dirty="0" smtClean="0">
                <a:solidFill>
                  <a:srgbClr val="FF0000"/>
                </a:solidFill>
              </a:rPr>
              <a:t>5.2</a:t>
            </a:r>
            <a:endParaRPr lang="en-US" b="1" dirty="0">
              <a:solidFill>
                <a:srgbClr val="FF0000"/>
              </a:solidFill>
            </a:endParaRPr>
          </a:p>
        </p:txBody>
      </p:sp>
      <p:cxnSp>
        <p:nvCxnSpPr>
          <p:cNvPr id="13" name="Straight Arrow Connector 12"/>
          <p:cNvCxnSpPr>
            <a:stCxn id="11" idx="0"/>
          </p:cNvCxnSpPr>
          <p:nvPr/>
        </p:nvCxnSpPr>
        <p:spPr>
          <a:xfrm rot="5400000" flipH="1" flipV="1">
            <a:off x="495590" y="5300991"/>
            <a:ext cx="749869" cy="2401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0"/>
          </p:cNvCxnSpPr>
          <p:nvPr/>
        </p:nvCxnSpPr>
        <p:spPr>
          <a:xfrm rot="16200000" flipV="1">
            <a:off x="7818685" y="4961753"/>
            <a:ext cx="1291735" cy="3767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890616" y="5796003"/>
            <a:ext cx="1789852" cy="369332"/>
          </a:xfrm>
          <a:prstGeom prst="rect">
            <a:avLst/>
          </a:prstGeom>
          <a:noFill/>
        </p:spPr>
        <p:txBody>
          <a:bodyPr wrap="square" rtlCol="0">
            <a:spAutoFit/>
          </a:bodyPr>
          <a:lstStyle/>
          <a:p>
            <a:r>
              <a:rPr lang="en-US" b="1" dirty="0" smtClean="0">
                <a:solidFill>
                  <a:srgbClr val="FF0000"/>
                </a:solidFill>
              </a:rPr>
              <a:t>41% Increase</a:t>
            </a:r>
            <a:endParaRPr lang="en-US" b="1" dirty="0">
              <a:solidFill>
                <a:srgbClr val="FF0000"/>
              </a:solidFill>
            </a:endParaRPr>
          </a:p>
        </p:txBody>
      </p:sp>
      <p:sp>
        <p:nvSpPr>
          <p:cNvPr id="21" name="TextBox 20"/>
          <p:cNvSpPr txBox="1"/>
          <p:nvPr/>
        </p:nvSpPr>
        <p:spPr>
          <a:xfrm rot="21247943">
            <a:off x="3121288" y="2566119"/>
            <a:ext cx="1556836" cy="369332"/>
          </a:xfrm>
          <a:prstGeom prst="rect">
            <a:avLst/>
          </a:prstGeom>
          <a:noFill/>
        </p:spPr>
        <p:txBody>
          <a:bodyPr wrap="none" rtlCol="0">
            <a:spAutoFit/>
          </a:bodyPr>
          <a:lstStyle/>
          <a:p>
            <a:r>
              <a:rPr lang="en-US" b="1" dirty="0" smtClean="0">
                <a:solidFill>
                  <a:srgbClr val="FF0000"/>
                </a:solidFill>
              </a:rPr>
              <a:t>350% Increase</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Dew Point Increase.gif"/>
          <p:cNvPicPr>
            <a:picLocks noChangeAspect="1"/>
          </p:cNvPicPr>
          <p:nvPr/>
        </p:nvPicPr>
        <p:blipFill>
          <a:blip r:embed="rId2"/>
          <a:stretch>
            <a:fillRect/>
          </a:stretch>
        </p:blipFill>
        <p:spPr>
          <a:xfrm>
            <a:off x="0" y="1109544"/>
            <a:ext cx="9144000" cy="5748456"/>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9554" name="Object 2"/>
          <p:cNvGraphicFramePr>
            <a:graphicFrameLocks noChangeAspect="1"/>
          </p:cNvGraphicFramePr>
          <p:nvPr/>
        </p:nvGraphicFramePr>
        <p:xfrm>
          <a:off x="914398" y="1151466"/>
          <a:ext cx="7608711" cy="5706533"/>
        </p:xfrm>
        <a:graphic>
          <a:graphicData uri="http://schemas.openxmlformats.org/presentationml/2006/ole">
            <p:oleObj spid="_x0000_s279554" name="Document" r:id="rId3" imgW="5486400" imgH="4114800" progId="Word.Document.12">
              <p:link updateAutomatic="1"/>
            </p:oleObj>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76200" y="6610350"/>
            <a:ext cx="26670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Image courtesy of NASA/GSFC</a:t>
            </a:r>
          </a:p>
        </p:txBody>
      </p:sp>
      <p:pic>
        <p:nvPicPr>
          <p:cNvPr id="4" name="Picture 3" descr="graphic for publicity[1].jpg"/>
          <p:cNvPicPr/>
          <p:nvPr/>
        </p:nvPicPr>
        <p:blipFill>
          <a:blip r:embed="rId3"/>
          <a:stretch>
            <a:fillRect/>
          </a:stretch>
        </p:blipFill>
        <p:spPr>
          <a:xfrm>
            <a:off x="-76200" y="1155735"/>
            <a:ext cx="4976708" cy="5702265"/>
          </a:xfrm>
          <a:prstGeom prst="rect">
            <a:avLst/>
          </a:prstGeom>
        </p:spPr>
      </p:pic>
      <p:sp>
        <p:nvSpPr>
          <p:cNvPr id="5" name="TextBox 4"/>
          <p:cNvSpPr txBox="1"/>
          <p:nvPr/>
        </p:nvSpPr>
        <p:spPr>
          <a:xfrm>
            <a:off x="4900508" y="1422400"/>
            <a:ext cx="4243492" cy="1754327"/>
          </a:xfrm>
          <a:prstGeom prst="rect">
            <a:avLst/>
          </a:prstGeom>
          <a:noFill/>
        </p:spPr>
        <p:txBody>
          <a:bodyPr wrap="square" rtlCol="0">
            <a:spAutoFit/>
          </a:bodyPr>
          <a:lstStyle/>
          <a:p>
            <a:r>
              <a:rPr lang="en-US" dirty="0" smtClean="0">
                <a:solidFill>
                  <a:srgbClr val="0067AC"/>
                </a:solidFill>
              </a:rPr>
              <a:t>Iowa Climate Change Impacts Committee, 2011:  </a:t>
            </a:r>
            <a:r>
              <a:rPr lang="en-US" b="1" i="1" dirty="0" smtClean="0">
                <a:solidFill>
                  <a:srgbClr val="0067AC"/>
                </a:solidFill>
              </a:rPr>
              <a:t>Climate Change Impacts on Iowa.  </a:t>
            </a:r>
          </a:p>
          <a:p>
            <a:r>
              <a:rPr lang="en-US" dirty="0" smtClean="0">
                <a:solidFill>
                  <a:srgbClr val="0067AC"/>
                </a:solidFill>
              </a:rPr>
              <a:t>Report to the Governor and the Iowa General Assembly.  [Available online at </a:t>
            </a:r>
          </a:p>
          <a:p>
            <a:r>
              <a:rPr lang="en-US" dirty="0" err="1" smtClean="0">
                <a:solidFill>
                  <a:srgbClr val="0067AC"/>
                </a:solidFill>
              </a:rPr>
              <a:t>http://climate.engineering.iastate.edu/Document/Olson_Amend_Report.pdf</a:t>
            </a:r>
            <a:r>
              <a:rPr lang="en-US" dirty="0" smtClean="0">
                <a:solidFill>
                  <a:srgbClr val="0067AC"/>
                </a:solidFill>
              </a:rPr>
              <a:t>]  </a:t>
            </a:r>
            <a:endParaRPr lang="en-US" dirty="0">
              <a:solidFill>
                <a:srgbClr val="0067AC"/>
              </a:solidFill>
            </a:endParaRPr>
          </a:p>
        </p:txBody>
      </p:sp>
      <p:sp>
        <p:nvSpPr>
          <p:cNvPr id="6" name="TextBox 5"/>
          <p:cNvSpPr txBox="1"/>
          <p:nvPr/>
        </p:nvSpPr>
        <p:spPr>
          <a:xfrm>
            <a:off x="5215467" y="4013200"/>
            <a:ext cx="3030848" cy="1477328"/>
          </a:xfrm>
          <a:prstGeom prst="rect">
            <a:avLst/>
          </a:prstGeom>
          <a:noFill/>
        </p:spPr>
        <p:txBody>
          <a:bodyPr wrap="none" rtlCol="0">
            <a:spAutoFit/>
          </a:bodyPr>
          <a:lstStyle/>
          <a:p>
            <a:r>
              <a:rPr lang="en-US" dirty="0" smtClean="0">
                <a:solidFill>
                  <a:srgbClr val="0067AC"/>
                </a:solidFill>
              </a:rPr>
              <a:t>Chapter 3.  Agriculture in Iowa</a:t>
            </a:r>
          </a:p>
          <a:p>
            <a:r>
              <a:rPr lang="en-US" dirty="0" smtClean="0">
                <a:solidFill>
                  <a:srgbClr val="0067AC"/>
                </a:solidFill>
              </a:rPr>
              <a:t>Natalia P. </a:t>
            </a:r>
            <a:r>
              <a:rPr lang="en-US" dirty="0" err="1" smtClean="0">
                <a:solidFill>
                  <a:srgbClr val="0067AC"/>
                </a:solidFill>
              </a:rPr>
              <a:t>Rogovska</a:t>
            </a:r>
            <a:r>
              <a:rPr lang="en-US" dirty="0" smtClean="0">
                <a:solidFill>
                  <a:srgbClr val="0067AC"/>
                </a:solidFill>
              </a:rPr>
              <a:t> and </a:t>
            </a:r>
          </a:p>
          <a:p>
            <a:r>
              <a:rPr lang="en-US" dirty="0" smtClean="0">
                <a:solidFill>
                  <a:srgbClr val="0067AC"/>
                </a:solidFill>
              </a:rPr>
              <a:t>Richard M. Cruse</a:t>
            </a:r>
          </a:p>
          <a:p>
            <a:endParaRPr lang="en-US" dirty="0" smtClean="0"/>
          </a:p>
          <a:p>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9664"/>
            <a:ext cx="8534400" cy="1143000"/>
          </a:xfrm>
        </p:spPr>
        <p:txBody>
          <a:bodyPr>
            <a:normAutofit fontScale="90000"/>
          </a:bodyPr>
          <a:lstStyle/>
          <a:p>
            <a:pPr>
              <a:defRPr/>
            </a:pPr>
            <a:r>
              <a:rPr lang="en-US" sz="3600" dirty="0" smtClean="0"/>
              <a:t>Iowa Agricultural Producers are </a:t>
            </a:r>
            <a:r>
              <a:rPr lang="en-US" dirty="0" smtClean="0"/>
              <a:t>Adapting to Climate Change</a:t>
            </a:r>
            <a:r>
              <a:rPr lang="en-US" sz="3600" dirty="0" smtClean="0"/>
              <a:t>:</a:t>
            </a:r>
            <a:endParaRPr lang="en-US" sz="3600" dirty="0"/>
          </a:p>
        </p:txBody>
      </p:sp>
      <p:sp>
        <p:nvSpPr>
          <p:cNvPr id="3" name="Content Placeholder 2"/>
          <p:cNvSpPr>
            <a:spLocks noGrp="1"/>
          </p:cNvSpPr>
          <p:nvPr>
            <p:ph idx="1"/>
          </p:nvPr>
        </p:nvSpPr>
        <p:spPr>
          <a:xfrm>
            <a:off x="1371600" y="2463525"/>
            <a:ext cx="7391400" cy="4013475"/>
          </a:xfrm>
        </p:spPr>
        <p:txBody>
          <a:bodyPr>
            <a:normAutofit fontScale="85000" lnSpcReduction="10000"/>
          </a:bodyPr>
          <a:lstStyle/>
          <a:p>
            <a:pPr>
              <a:buFont typeface="Wingdings" pitchFamily="-112" charset="2"/>
              <a:buChar char=""/>
              <a:defRPr/>
            </a:pPr>
            <a:r>
              <a:rPr lang="en-US" sz="2000" dirty="0" smtClean="0">
                <a:solidFill>
                  <a:srgbClr val="0067AC"/>
                </a:solidFill>
              </a:rPr>
              <a:t>Longer growing season:  </a:t>
            </a:r>
            <a:r>
              <a:rPr lang="en-US" sz="2000" dirty="0" smtClean="0">
                <a:solidFill>
                  <a:srgbClr val="708F24"/>
                </a:solidFill>
              </a:rPr>
              <a:t>plant earlier, plant longer season hybrids, harvest later</a:t>
            </a:r>
          </a:p>
          <a:p>
            <a:pPr>
              <a:buFont typeface="Wingdings" pitchFamily="-112" charset="2"/>
              <a:buChar char=""/>
              <a:defRPr/>
            </a:pPr>
            <a:r>
              <a:rPr lang="en-US" sz="2000" dirty="0" smtClean="0">
                <a:solidFill>
                  <a:srgbClr val="0067AC"/>
                </a:solidFill>
              </a:rPr>
              <a:t>Wetter springs</a:t>
            </a:r>
            <a:r>
              <a:rPr lang="en-US" sz="2000" dirty="0" smtClean="0">
                <a:solidFill>
                  <a:srgbClr val="708F24"/>
                </a:solidFill>
              </a:rPr>
              <a:t>:  larger machinery enables planting in smaller weather windows</a:t>
            </a:r>
          </a:p>
          <a:p>
            <a:pPr>
              <a:buFont typeface="Wingdings" pitchFamily="-112" charset="2"/>
              <a:buChar char=""/>
              <a:defRPr/>
            </a:pPr>
            <a:r>
              <a:rPr lang="en-US" sz="2000" dirty="0" smtClean="0">
                <a:solidFill>
                  <a:srgbClr val="0067AC"/>
                </a:solidFill>
              </a:rPr>
              <a:t>More summer precipitation</a:t>
            </a:r>
            <a:r>
              <a:rPr lang="en-US" sz="2000" dirty="0" smtClean="0">
                <a:solidFill>
                  <a:srgbClr val="708F24"/>
                </a:solidFill>
              </a:rPr>
              <a:t>:  higher planting densities for higher yields</a:t>
            </a:r>
          </a:p>
          <a:p>
            <a:pPr>
              <a:buFont typeface="Wingdings" pitchFamily="-112" charset="2"/>
              <a:buChar char=""/>
              <a:defRPr/>
            </a:pPr>
            <a:r>
              <a:rPr lang="en-US" sz="2000" dirty="0" smtClean="0">
                <a:solidFill>
                  <a:srgbClr val="0067AC"/>
                </a:solidFill>
              </a:rPr>
              <a:t>Wetter springs and summers:  </a:t>
            </a:r>
            <a:r>
              <a:rPr lang="en-US" sz="2000" dirty="0" smtClean="0">
                <a:solidFill>
                  <a:srgbClr val="708F24"/>
                </a:solidFill>
              </a:rPr>
              <a:t>more subsurface drainage tile is being installed, closer spacing, sloped surfaces</a:t>
            </a:r>
          </a:p>
          <a:p>
            <a:pPr>
              <a:buFont typeface="Wingdings" pitchFamily="-112" charset="2"/>
              <a:buChar char=""/>
              <a:defRPr/>
            </a:pPr>
            <a:r>
              <a:rPr lang="en-US" sz="2000" dirty="0" smtClean="0">
                <a:solidFill>
                  <a:srgbClr val="0067AC"/>
                </a:solidFill>
              </a:rPr>
              <a:t>Fewer extreme heat events:  </a:t>
            </a:r>
            <a:r>
              <a:rPr lang="en-US" sz="2000" dirty="0" smtClean="0">
                <a:solidFill>
                  <a:srgbClr val="708F24"/>
                </a:solidFill>
              </a:rPr>
              <a:t>higher planting densities, fewer pollination failures</a:t>
            </a:r>
          </a:p>
          <a:p>
            <a:pPr>
              <a:buFont typeface="Wingdings" pitchFamily="-112" charset="2"/>
              <a:buChar char=""/>
              <a:defRPr/>
            </a:pPr>
            <a:r>
              <a:rPr lang="en-US" sz="2000" dirty="0" smtClean="0">
                <a:solidFill>
                  <a:srgbClr val="0067AC"/>
                </a:solidFill>
              </a:rPr>
              <a:t>Higher humidity:</a:t>
            </a:r>
            <a:r>
              <a:rPr lang="en-US" sz="2000" dirty="0" smtClean="0">
                <a:solidFill>
                  <a:srgbClr val="C2251F"/>
                </a:solidFill>
              </a:rPr>
              <a:t>  </a:t>
            </a:r>
            <a:r>
              <a:rPr lang="en-US" sz="2000" dirty="0" smtClean="0">
                <a:solidFill>
                  <a:srgbClr val="708F24"/>
                </a:solidFill>
              </a:rPr>
              <a:t>more spraying for pathogens favored by moist conditions. more problems with fall crop dry-down, wider bean heads for faster harvest due to shorter harvest period during the daytime.</a:t>
            </a:r>
          </a:p>
          <a:p>
            <a:pPr>
              <a:buFont typeface="Wingdings" pitchFamily="-112" charset="2"/>
              <a:buChar char=""/>
              <a:defRPr/>
            </a:pPr>
            <a:r>
              <a:rPr lang="en-US" sz="2000" dirty="0" smtClean="0">
                <a:solidFill>
                  <a:srgbClr val="0067AC"/>
                </a:solidFill>
              </a:rPr>
              <a:t>Drier autumns:</a:t>
            </a:r>
            <a:r>
              <a:rPr lang="en-US" sz="2000" dirty="0" smtClean="0">
                <a:solidFill>
                  <a:srgbClr val="020F62"/>
                </a:solidFill>
              </a:rPr>
              <a:t>  </a:t>
            </a:r>
            <a:r>
              <a:rPr lang="en-US" sz="2000" dirty="0" smtClean="0">
                <a:solidFill>
                  <a:srgbClr val="708F24"/>
                </a:solidFill>
              </a:rPr>
              <a:t>delay harvest to take advantage of natural dry-down conditions</a:t>
            </a:r>
            <a:r>
              <a:rPr lang="en-US" sz="2400" dirty="0" smtClean="0">
                <a:solidFill>
                  <a:srgbClr val="708F24"/>
                </a:solidFill>
              </a:rPr>
              <a:t> </a:t>
            </a:r>
          </a:p>
          <a:p>
            <a:pPr>
              <a:buFont typeface="Wingdings" pitchFamily="-112" charset="2"/>
              <a:buChar char=""/>
              <a:defRPr/>
            </a:pPr>
            <a:endParaRPr lang="en-US" dirty="0">
              <a:solidFill>
                <a:srgbClr val="C2251F"/>
              </a:solidFill>
            </a:endParaRPr>
          </a:p>
        </p:txBody>
      </p:sp>
      <p:sp>
        <p:nvSpPr>
          <p:cNvPr id="95236" name="TextBox 3"/>
          <p:cNvSpPr txBox="1">
            <a:spLocks noChangeArrowheads="1"/>
          </p:cNvSpPr>
          <p:nvPr/>
        </p:nvSpPr>
        <p:spPr bwMode="auto">
          <a:xfrm>
            <a:off x="1524000" y="6457950"/>
            <a:ext cx="2507806" cy="400050"/>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8000"/>
                </a:solidFill>
              </a:rPr>
              <a:t>HIGHER YIELDS!!</a:t>
            </a:r>
          </a:p>
        </p:txBody>
      </p:sp>
      <p:sp>
        <p:nvSpPr>
          <p:cNvPr id="95237" name="Right Arrow 4"/>
          <p:cNvSpPr>
            <a:spLocks noChangeArrowheads="1"/>
          </p:cNvSpPr>
          <p:nvPr/>
        </p:nvSpPr>
        <p:spPr bwMode="auto">
          <a:xfrm>
            <a:off x="457200" y="6477000"/>
            <a:ext cx="977900" cy="381000"/>
          </a:xfrm>
          <a:prstGeom prst="rightArrow">
            <a:avLst>
              <a:gd name="adj1" fmla="val 50000"/>
              <a:gd name="adj2" fmla="val 50026"/>
            </a:avLst>
          </a:prstGeom>
          <a:solidFill>
            <a:srgbClr val="008000"/>
          </a:solidFill>
          <a:ln w="9525">
            <a:solidFill>
              <a:srgbClr val="800000"/>
            </a:solidFill>
            <a:round/>
            <a:headEnd/>
            <a:tailEnd/>
          </a:ln>
        </p:spPr>
        <p:txBody>
          <a:bodyPr>
            <a:prstTxWarp prst="textNoShape">
              <a:avLst/>
            </a:prstTxWarp>
          </a:bodyPr>
          <a:lstStyle/>
          <a:p>
            <a:pPr eaLnBrk="0" hangingPunct="0"/>
            <a:endParaRPr lang="en-US"/>
          </a:p>
        </p:txBody>
      </p:sp>
      <p:sp>
        <p:nvSpPr>
          <p:cNvPr id="95238" name="TextBox 5"/>
          <p:cNvSpPr txBox="1">
            <a:spLocks noChangeArrowheads="1"/>
          </p:cNvSpPr>
          <p:nvPr/>
        </p:nvSpPr>
        <p:spPr bwMode="auto">
          <a:xfrm flipH="1">
            <a:off x="3883850" y="6457950"/>
            <a:ext cx="4879150" cy="369332"/>
          </a:xfrm>
          <a:prstGeom prst="rect">
            <a:avLst/>
          </a:prstGeom>
          <a:noFill/>
          <a:ln w="9525">
            <a:noFill/>
            <a:miter lim="800000"/>
            <a:headEnd/>
            <a:tailEnd/>
          </a:ln>
        </p:spPr>
        <p:txBody>
          <a:bodyPr wrap="square">
            <a:prstTxWarp prst="textNoShape">
              <a:avLst/>
            </a:prstTxWarp>
            <a:spAutoFit/>
          </a:bodyPr>
          <a:lstStyle/>
          <a:p>
            <a:pPr algn="ctr"/>
            <a:r>
              <a:rPr lang="en-US" sz="1800" dirty="0">
                <a:solidFill>
                  <a:srgbClr val="008000"/>
                </a:solidFill>
              </a:rPr>
              <a:t>Is it genetics or climate?  Likely some of each.</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78933"/>
            <a:ext cx="8534400" cy="1143000"/>
          </a:xfrm>
        </p:spPr>
        <p:txBody>
          <a:bodyPr>
            <a:normAutofit/>
          </a:bodyPr>
          <a:lstStyle/>
          <a:p>
            <a:pPr>
              <a:defRPr/>
            </a:pPr>
            <a:r>
              <a:rPr lang="en-US" dirty="0" smtClean="0"/>
              <a:t>Other Agricultural Impacts</a:t>
            </a:r>
            <a:r>
              <a:rPr lang="en-US" sz="3600" dirty="0" smtClean="0"/>
              <a:t>:</a:t>
            </a:r>
            <a:endParaRPr lang="en-US" sz="3600" dirty="0"/>
          </a:p>
        </p:txBody>
      </p:sp>
      <p:sp>
        <p:nvSpPr>
          <p:cNvPr id="3" name="Content Placeholder 2"/>
          <p:cNvSpPr>
            <a:spLocks noGrp="1"/>
          </p:cNvSpPr>
          <p:nvPr>
            <p:ph idx="1"/>
          </p:nvPr>
        </p:nvSpPr>
        <p:spPr>
          <a:xfrm>
            <a:off x="1371600" y="2167467"/>
            <a:ext cx="7391400" cy="4013475"/>
          </a:xfrm>
        </p:spPr>
        <p:txBody>
          <a:bodyPr>
            <a:normAutofit fontScale="92500" lnSpcReduction="20000"/>
          </a:bodyPr>
          <a:lstStyle/>
          <a:p>
            <a:pPr>
              <a:buFont typeface="Wingdings" pitchFamily="-112" charset="2"/>
              <a:buChar char=""/>
              <a:defRPr/>
            </a:pPr>
            <a:r>
              <a:rPr lang="en-US" sz="2000" dirty="0" smtClean="0">
                <a:solidFill>
                  <a:srgbClr val="0067AC"/>
                </a:solidFill>
              </a:rPr>
              <a:t>Carbon dioxide fertilization in field studies:  </a:t>
            </a:r>
            <a:r>
              <a:rPr lang="en-US" sz="2000" dirty="0" smtClean="0">
                <a:solidFill>
                  <a:srgbClr val="708F24"/>
                </a:solidFill>
              </a:rPr>
              <a:t>corn - little or none, soybeans – up to 14% </a:t>
            </a:r>
          </a:p>
          <a:p>
            <a:pPr>
              <a:buFont typeface="Wingdings" pitchFamily="-112" charset="2"/>
              <a:buChar char=""/>
              <a:defRPr/>
            </a:pPr>
            <a:r>
              <a:rPr lang="en-US" sz="2000" dirty="0" smtClean="0">
                <a:solidFill>
                  <a:srgbClr val="0067AC"/>
                </a:solidFill>
              </a:rPr>
              <a:t>Waterlogged soils in spring</a:t>
            </a:r>
            <a:r>
              <a:rPr lang="en-US" sz="2000" dirty="0" smtClean="0">
                <a:solidFill>
                  <a:srgbClr val="708F24"/>
                </a:solidFill>
              </a:rPr>
              <a:t>:  shallow root system more prone to disease, nutrient deficiencies and drought later on;  delayed planting</a:t>
            </a:r>
          </a:p>
          <a:p>
            <a:pPr>
              <a:buFont typeface="Wingdings" pitchFamily="-112" charset="2"/>
              <a:buChar char=""/>
              <a:defRPr/>
            </a:pPr>
            <a:r>
              <a:rPr lang="en-US" sz="2000" dirty="0" smtClean="0">
                <a:solidFill>
                  <a:srgbClr val="0067AC"/>
                </a:solidFill>
              </a:rPr>
              <a:t>More frequent rains</a:t>
            </a:r>
            <a:r>
              <a:rPr lang="en-US" sz="2000" dirty="0" smtClean="0">
                <a:solidFill>
                  <a:srgbClr val="708F24"/>
                </a:solidFill>
              </a:rPr>
              <a:t>: delayed fertilizer application</a:t>
            </a:r>
          </a:p>
          <a:p>
            <a:pPr>
              <a:buFont typeface="Wingdings" pitchFamily="-112" charset="2"/>
              <a:buChar char=""/>
              <a:defRPr/>
            </a:pPr>
            <a:r>
              <a:rPr lang="en-US" sz="2000" dirty="0" smtClean="0">
                <a:solidFill>
                  <a:srgbClr val="0067AC"/>
                </a:solidFill>
              </a:rPr>
              <a:t>More intense rain events</a:t>
            </a:r>
            <a:r>
              <a:rPr lang="en-US" sz="2000" dirty="0" smtClean="0">
                <a:solidFill>
                  <a:srgbClr val="708F24"/>
                </a:solidFill>
              </a:rPr>
              <a:t>:  more soil erosion</a:t>
            </a:r>
          </a:p>
          <a:p>
            <a:pPr>
              <a:buFont typeface="Wingdings" pitchFamily="-112" charset="2"/>
              <a:buChar char=""/>
              <a:defRPr/>
            </a:pPr>
            <a:r>
              <a:rPr lang="en-US" sz="2000" dirty="0" smtClean="0">
                <a:solidFill>
                  <a:srgbClr val="0067AC"/>
                </a:solidFill>
              </a:rPr>
              <a:t>More humid conditions, dew</a:t>
            </a:r>
            <a:r>
              <a:rPr lang="en-US" sz="2000" dirty="0" smtClean="0">
                <a:solidFill>
                  <a:srgbClr val="708F24"/>
                </a:solidFill>
              </a:rPr>
              <a:t>:  plant disease, sudden death syndrome</a:t>
            </a:r>
          </a:p>
          <a:p>
            <a:pPr>
              <a:buFont typeface="Wingdings" pitchFamily="-112" charset="2"/>
              <a:buChar char=""/>
              <a:defRPr/>
            </a:pPr>
            <a:r>
              <a:rPr lang="en-US" sz="2000" dirty="0" smtClean="0">
                <a:solidFill>
                  <a:srgbClr val="0067AC"/>
                </a:solidFill>
              </a:rPr>
              <a:t>More weeds, invasive species</a:t>
            </a:r>
          </a:p>
          <a:p>
            <a:pPr>
              <a:buFont typeface="Wingdings" pitchFamily="-112" charset="2"/>
              <a:buChar char=""/>
              <a:defRPr/>
            </a:pPr>
            <a:r>
              <a:rPr lang="en-US" sz="2000" dirty="0" smtClean="0">
                <a:solidFill>
                  <a:srgbClr val="0067AC"/>
                </a:solidFill>
              </a:rPr>
              <a:t>Water quality: </a:t>
            </a:r>
            <a:r>
              <a:rPr lang="en-US" sz="2000" dirty="0" smtClean="0">
                <a:solidFill>
                  <a:srgbClr val="708F24"/>
                </a:solidFill>
              </a:rPr>
              <a:t>loss of nitrate fertilizer, more sediment, runoff from manure application</a:t>
            </a:r>
          </a:p>
          <a:p>
            <a:pPr>
              <a:buFont typeface="Wingdings" pitchFamily="-112" charset="2"/>
              <a:buChar char=""/>
              <a:defRPr/>
            </a:pPr>
            <a:r>
              <a:rPr lang="en-US" sz="2000" dirty="0" smtClean="0">
                <a:solidFill>
                  <a:srgbClr val="0067AC"/>
                </a:solidFill>
              </a:rPr>
              <a:t>Animal agriculture:  </a:t>
            </a:r>
            <a:r>
              <a:rPr lang="en-US" sz="2000" dirty="0" smtClean="0">
                <a:solidFill>
                  <a:srgbClr val="708F24"/>
                </a:solidFill>
              </a:rPr>
              <a:t>reduced milk production, reduced weight gain, increased mortality</a:t>
            </a:r>
          </a:p>
          <a:p>
            <a:pPr>
              <a:buFont typeface="Wingdings" pitchFamily="-112" charset="2"/>
              <a:buChar char=""/>
              <a:defRPr/>
            </a:pPr>
            <a:endParaRPr lang="en-US" sz="2000" dirty="0" smtClean="0">
              <a:solidFill>
                <a:srgbClr val="708F24"/>
              </a:solidFill>
            </a:endParaRPr>
          </a:p>
          <a:p>
            <a:pPr>
              <a:buFont typeface="Wingdings" pitchFamily="-112" charset="2"/>
              <a:buChar char=""/>
              <a:defRPr/>
            </a:pPr>
            <a:endParaRPr lang="en-US" dirty="0">
              <a:solidFill>
                <a:srgbClr val="C2251F"/>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7" name="Straight Arrow Connector 6"/>
          <p:cNvCxnSpPr>
            <a:cxnSpLocks noChangeShapeType="1"/>
          </p:cNvCxnSpPr>
          <p:nvPr/>
        </p:nvCxnSpPr>
        <p:spPr bwMode="auto">
          <a:xfrm rot="10800000">
            <a:off x="1905000" y="2352232"/>
            <a:ext cx="2780279" cy="653436"/>
          </a:xfrm>
          <a:prstGeom prst="straightConnector1">
            <a:avLst/>
          </a:prstGeom>
          <a:noFill/>
          <a:ln w="38100">
            <a:solidFill>
              <a:srgbClr val="B21524"/>
            </a:solidFill>
            <a:round/>
            <a:headEnd/>
            <a:tailEnd type="arrow" w="med" len="med"/>
          </a:ln>
        </p:spPr>
      </p:cxnSp>
      <p:cxnSp>
        <p:nvCxnSpPr>
          <p:cNvPr id="9" name="Straight Arrow Connector 8"/>
          <p:cNvCxnSpPr>
            <a:cxnSpLocks noChangeShapeType="1"/>
          </p:cNvCxnSpPr>
          <p:nvPr/>
        </p:nvCxnSpPr>
        <p:spPr bwMode="auto">
          <a:xfrm rot="10800000">
            <a:off x="1905003" y="2626077"/>
            <a:ext cx="2780276" cy="379590"/>
          </a:xfrm>
          <a:prstGeom prst="straightConnector1">
            <a:avLst/>
          </a:prstGeom>
          <a:noFill/>
          <a:ln w="38100">
            <a:solidFill>
              <a:srgbClr val="B21524"/>
            </a:solidFill>
            <a:round/>
            <a:headEnd/>
            <a:tailEnd type="arrow" w="med" len="med"/>
          </a:ln>
        </p:spPr>
      </p:cxnSp>
      <p:cxnSp>
        <p:nvCxnSpPr>
          <p:cNvPr id="11" name="Straight Arrow Connector 10"/>
          <p:cNvCxnSpPr>
            <a:cxnSpLocks noChangeShapeType="1"/>
          </p:cNvCxnSpPr>
          <p:nvPr/>
        </p:nvCxnSpPr>
        <p:spPr bwMode="auto">
          <a:xfrm rot="10800000">
            <a:off x="685801" y="2778477"/>
            <a:ext cx="3999479" cy="769056"/>
          </a:xfrm>
          <a:prstGeom prst="straightConnector1">
            <a:avLst/>
          </a:prstGeom>
          <a:noFill/>
          <a:ln w="38100">
            <a:solidFill>
              <a:srgbClr val="B21524"/>
            </a:solidFill>
            <a:round/>
            <a:headEnd/>
            <a:tailEnd type="arrow" w="med" len="med"/>
          </a:ln>
        </p:spPr>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270931" y="1718734"/>
          <a:ext cx="8485717" cy="513926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08578" name="Object 2"/>
          <p:cNvGraphicFramePr>
            <a:graphicFrameLocks noChangeAspect="1"/>
          </p:cNvGraphicFramePr>
          <p:nvPr/>
        </p:nvGraphicFramePr>
        <p:xfrm>
          <a:off x="736600" y="1134532"/>
          <a:ext cx="7594600" cy="5706925"/>
        </p:xfrm>
        <a:graphic>
          <a:graphicData uri="http://schemas.openxmlformats.org/presentationml/2006/ole">
            <p:oleObj spid="_x0000_s408578" name="Document" r:id="rId3" imgW="4394200" imgH="3302000" progId="Word.Document.12">
              <p:link updateAutomatic="1"/>
            </p:oleObj>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Fall Soil temps.tiff"/>
          <p:cNvPicPr>
            <a:picLocks noChangeAspect="1"/>
          </p:cNvPicPr>
          <p:nvPr/>
        </p:nvPicPr>
        <p:blipFill>
          <a:blip r:embed="rId2"/>
          <a:stretch>
            <a:fillRect/>
          </a:stretch>
        </p:blipFill>
        <p:spPr>
          <a:xfrm>
            <a:off x="361950" y="2235200"/>
            <a:ext cx="8420100" cy="4622799"/>
          </a:xfrm>
          <a:prstGeom prst="rect">
            <a:avLst/>
          </a:prstGeom>
        </p:spPr>
      </p:pic>
      <p:sp>
        <p:nvSpPr>
          <p:cNvPr id="3" name="TextBox 2"/>
          <p:cNvSpPr txBox="1"/>
          <p:nvPr/>
        </p:nvSpPr>
        <p:spPr>
          <a:xfrm>
            <a:off x="661923" y="1314450"/>
            <a:ext cx="8037577" cy="1077218"/>
          </a:xfrm>
          <a:prstGeom prst="rect">
            <a:avLst/>
          </a:prstGeom>
          <a:noFill/>
        </p:spPr>
        <p:txBody>
          <a:bodyPr wrap="none" rtlCol="0">
            <a:spAutoFit/>
          </a:bodyPr>
          <a:lstStyle/>
          <a:p>
            <a:pPr algn="ctr"/>
            <a:r>
              <a:rPr lang="en-US" sz="3200" b="1" dirty="0" smtClean="0">
                <a:solidFill>
                  <a:srgbClr val="0067AC"/>
                </a:solidFill>
              </a:rPr>
              <a:t>First Day of Fall 4-inch Soil Temperature &lt; 50</a:t>
            </a:r>
            <a:r>
              <a:rPr lang="en-US" sz="3200" b="1" baseline="30000" dirty="0" smtClean="0">
                <a:solidFill>
                  <a:srgbClr val="0067AC"/>
                </a:solidFill>
              </a:rPr>
              <a:t>o</a:t>
            </a:r>
            <a:r>
              <a:rPr lang="en-US" sz="3200" b="1" dirty="0" smtClean="0">
                <a:solidFill>
                  <a:srgbClr val="0067AC"/>
                </a:solidFill>
              </a:rPr>
              <a:t>F</a:t>
            </a:r>
          </a:p>
          <a:p>
            <a:pPr algn="ctr"/>
            <a:r>
              <a:rPr lang="en-US" sz="3200" b="1" dirty="0" smtClean="0">
                <a:solidFill>
                  <a:srgbClr val="0067AC"/>
                </a:solidFill>
              </a:rPr>
              <a:t>(Ames, IA)</a:t>
            </a:r>
            <a:endParaRPr lang="en-US" sz="3200" b="1" dirty="0">
              <a:solidFill>
                <a:srgbClr val="0067AC"/>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N-loss.tiff"/>
          <p:cNvPicPr>
            <a:picLocks noChangeAspect="1"/>
          </p:cNvPicPr>
          <p:nvPr/>
        </p:nvPicPr>
        <p:blipFill>
          <a:blip r:embed="rId2"/>
          <a:stretch>
            <a:fillRect/>
          </a:stretch>
        </p:blipFill>
        <p:spPr>
          <a:xfrm>
            <a:off x="0" y="2116667"/>
            <a:ext cx="9144000" cy="4563532"/>
          </a:xfrm>
          <a:prstGeom prst="rect">
            <a:avLst/>
          </a:prstGeom>
        </p:spPr>
      </p:pic>
      <p:sp>
        <p:nvSpPr>
          <p:cNvPr id="3" name="TextBox 2"/>
          <p:cNvSpPr txBox="1"/>
          <p:nvPr/>
        </p:nvSpPr>
        <p:spPr>
          <a:xfrm>
            <a:off x="355600" y="1333212"/>
            <a:ext cx="7978867" cy="584776"/>
          </a:xfrm>
          <a:prstGeom prst="rect">
            <a:avLst/>
          </a:prstGeom>
          <a:noFill/>
        </p:spPr>
        <p:txBody>
          <a:bodyPr wrap="none" rtlCol="0">
            <a:spAutoFit/>
          </a:bodyPr>
          <a:lstStyle/>
          <a:p>
            <a:r>
              <a:rPr lang="en-US" sz="3200" b="1" dirty="0" smtClean="0">
                <a:solidFill>
                  <a:srgbClr val="0067AC"/>
                </a:solidFill>
              </a:rPr>
              <a:t>Nitrate Loss Through Subsurface Tile Drainage</a:t>
            </a:r>
            <a:endParaRPr lang="en-US" sz="3200" b="1" dirty="0">
              <a:solidFill>
                <a:srgbClr val="0067AC"/>
              </a:solidFill>
            </a:endParaRPr>
          </a:p>
        </p:txBody>
      </p:sp>
      <p:sp>
        <p:nvSpPr>
          <p:cNvPr id="5" name="TextBox 4"/>
          <p:cNvSpPr txBox="1"/>
          <p:nvPr/>
        </p:nvSpPr>
        <p:spPr>
          <a:xfrm rot="16200000">
            <a:off x="-1282067" y="4182533"/>
            <a:ext cx="2933465" cy="369332"/>
          </a:xfrm>
          <a:prstGeom prst="rect">
            <a:avLst/>
          </a:prstGeom>
          <a:noFill/>
        </p:spPr>
        <p:txBody>
          <a:bodyPr wrap="none" rtlCol="0">
            <a:spAutoFit/>
          </a:bodyPr>
          <a:lstStyle/>
          <a:p>
            <a:r>
              <a:rPr lang="en-US" dirty="0" smtClean="0"/>
              <a:t>Annual Precipitation  (inches)</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Weather impacts.tiff"/>
          <p:cNvPicPr>
            <a:picLocks noChangeAspect="1"/>
          </p:cNvPicPr>
          <p:nvPr/>
        </p:nvPicPr>
        <p:blipFill>
          <a:blip r:embed="rId2"/>
          <a:stretch>
            <a:fillRect/>
          </a:stretch>
        </p:blipFill>
        <p:spPr>
          <a:xfrm>
            <a:off x="0" y="1066800"/>
            <a:ext cx="9144000" cy="5791199"/>
          </a:xfrm>
          <a:prstGeom prst="rect">
            <a:avLst/>
          </a:prstGeom>
        </p:spPr>
      </p:pic>
      <p:sp>
        <p:nvSpPr>
          <p:cNvPr id="3" name="Rectangle 2"/>
          <p:cNvSpPr/>
          <p:nvPr/>
        </p:nvSpPr>
        <p:spPr>
          <a:xfrm>
            <a:off x="-1" y="1507067"/>
            <a:ext cx="4453467" cy="535093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321733" y="2027535"/>
            <a:ext cx="4094791" cy="2554545"/>
          </a:xfrm>
          <a:prstGeom prst="rect">
            <a:avLst/>
          </a:prstGeom>
          <a:noFill/>
        </p:spPr>
        <p:txBody>
          <a:bodyPr wrap="none" rtlCol="0">
            <a:spAutoFit/>
          </a:bodyPr>
          <a:lstStyle/>
          <a:p>
            <a:r>
              <a:rPr lang="en-US" sz="3200" dirty="0" smtClean="0">
                <a:solidFill>
                  <a:srgbClr val="708F24"/>
                </a:solidFill>
              </a:rPr>
              <a:t>Extreme weather </a:t>
            </a:r>
          </a:p>
          <a:p>
            <a:r>
              <a:rPr lang="en-US" sz="3200" dirty="0" smtClean="0">
                <a:solidFill>
                  <a:srgbClr val="708F24"/>
                </a:solidFill>
              </a:rPr>
              <a:t>events cost Iowans </a:t>
            </a:r>
          </a:p>
          <a:p>
            <a:r>
              <a:rPr lang="en-US" sz="3200" dirty="0" smtClean="0">
                <a:solidFill>
                  <a:srgbClr val="708F24"/>
                </a:solidFill>
              </a:rPr>
              <a:t>$930 Million in damage </a:t>
            </a:r>
          </a:p>
          <a:p>
            <a:r>
              <a:rPr lang="en-US" sz="3200" dirty="0" smtClean="0">
                <a:solidFill>
                  <a:srgbClr val="708F24"/>
                </a:solidFill>
              </a:rPr>
              <a:t>to agriculture and the </a:t>
            </a:r>
          </a:p>
          <a:p>
            <a:r>
              <a:rPr lang="en-US" sz="3200" dirty="0" smtClean="0">
                <a:solidFill>
                  <a:srgbClr val="708F24"/>
                </a:solidFill>
              </a:rPr>
              <a:t>environment in 2008</a:t>
            </a:r>
            <a:endParaRPr lang="en-US" sz="3200" dirty="0">
              <a:solidFill>
                <a:srgbClr val="708F24"/>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04800" y="1168400"/>
            <a:ext cx="6450079" cy="4647426"/>
          </a:xfrm>
          <a:prstGeom prst="rect">
            <a:avLst/>
          </a:prstGeom>
          <a:noFill/>
        </p:spPr>
        <p:txBody>
          <a:bodyPr wrap="square" rtlCol="0">
            <a:spAutoFit/>
          </a:bodyPr>
          <a:lstStyle/>
          <a:p>
            <a:r>
              <a:rPr lang="en-US" sz="3200" b="1" dirty="0" smtClean="0">
                <a:solidFill>
                  <a:srgbClr val="0067AC"/>
                </a:solidFill>
              </a:rPr>
              <a:t>Policy Recommendations</a:t>
            </a:r>
          </a:p>
          <a:p>
            <a:r>
              <a:rPr lang="en-US" sz="2000" dirty="0" smtClean="0">
                <a:solidFill>
                  <a:srgbClr val="708F24"/>
                </a:solidFill>
              </a:rPr>
              <a:t>Climate change is already affecting the way Iowans live and work.  Without action to mitigate these effects, our future responses will become more complex and costly.  The following policy recommendations are offered as initial steps to help safeguard our state’s economy, environment, and residents:</a:t>
            </a:r>
          </a:p>
          <a:p>
            <a:pPr>
              <a:buFontTx/>
              <a:buChar char="•"/>
            </a:pPr>
            <a:r>
              <a:rPr lang="en-US" sz="2000" dirty="0" smtClean="0">
                <a:solidFill>
                  <a:srgbClr val="708F24"/>
                </a:solidFill>
              </a:rPr>
              <a:t> </a:t>
            </a:r>
          </a:p>
          <a:p>
            <a:pPr>
              <a:buFontTx/>
              <a:buChar char="•"/>
            </a:pPr>
            <a:r>
              <a:rPr lang="en-US" sz="2000" dirty="0" smtClean="0">
                <a:solidFill>
                  <a:srgbClr val="708F24"/>
                </a:solidFill>
              </a:rPr>
              <a:t> </a:t>
            </a:r>
          </a:p>
          <a:p>
            <a:pPr>
              <a:buFontTx/>
              <a:buChar char="•"/>
            </a:pPr>
            <a:r>
              <a:rPr lang="en-US" sz="2000" dirty="0" smtClean="0">
                <a:solidFill>
                  <a:srgbClr val="708F24"/>
                </a:solidFill>
              </a:rPr>
              <a:t>  Take strong steps to safeguard Iowa’s soils, water quality, and long-term agricultural productivity in the face of climate change	</a:t>
            </a:r>
          </a:p>
          <a:p>
            <a:pPr>
              <a:buFontTx/>
              <a:buChar char="•"/>
            </a:pPr>
            <a:r>
              <a:rPr lang="en-US" sz="2000" dirty="0" smtClean="0">
                <a:solidFill>
                  <a:srgbClr val="708F24"/>
                </a:solidFill>
              </a:rPr>
              <a:t> </a:t>
            </a:r>
          </a:p>
          <a:p>
            <a:pPr>
              <a:buFontTx/>
              <a:buChar char="•"/>
            </a:pPr>
            <a:endParaRPr lang="en-US" sz="2400" dirty="0">
              <a:solidFill>
                <a:srgbClr val="708F24"/>
              </a:solidFill>
            </a:endParaRPr>
          </a:p>
        </p:txBody>
      </p:sp>
      <p:sp>
        <p:nvSpPr>
          <p:cNvPr id="4" name="TextBox 3"/>
          <p:cNvSpPr txBox="1"/>
          <p:nvPr/>
        </p:nvSpPr>
        <p:spPr>
          <a:xfrm>
            <a:off x="575733" y="6119336"/>
            <a:ext cx="6179146" cy="738664"/>
          </a:xfrm>
          <a:prstGeom prst="rect">
            <a:avLst/>
          </a:prstGeom>
          <a:noFill/>
        </p:spPr>
        <p:txBody>
          <a:bodyPr wrap="none" rtlCol="0">
            <a:spAutoFit/>
          </a:bodyPr>
          <a:lstStyle/>
          <a:p>
            <a:r>
              <a:rPr lang="en-US" sz="1400" dirty="0" smtClean="0">
                <a:solidFill>
                  <a:srgbClr val="FF0000"/>
                </a:solidFill>
              </a:rPr>
              <a:t>Iowa Climate Change Impacts Committee, 2011:  Climate Change Impacts on Iowa.  </a:t>
            </a:r>
          </a:p>
          <a:p>
            <a:r>
              <a:rPr lang="en-US" sz="1400" dirty="0" smtClean="0">
                <a:solidFill>
                  <a:srgbClr val="FF0000"/>
                </a:solidFill>
              </a:rPr>
              <a:t>Report to the Governor and the Iowa General Assembly.  [Available online at </a:t>
            </a:r>
          </a:p>
          <a:p>
            <a:r>
              <a:rPr lang="en-US" sz="1400" dirty="0" err="1" smtClean="0">
                <a:solidFill>
                  <a:srgbClr val="FF0000"/>
                </a:solidFill>
              </a:rPr>
              <a:t>http://climate.engineering.iastate.edu/Document/Olson_Amend_Report.pdf</a:t>
            </a:r>
            <a:r>
              <a:rPr lang="en-US" sz="1400" dirty="0" smtClean="0">
                <a:solidFill>
                  <a:srgbClr val="FF0000"/>
                </a:solidFill>
              </a:rPr>
              <a:t>]  </a:t>
            </a:r>
            <a:endParaRPr lang="en-US" sz="1400" dirty="0">
              <a:solidFill>
                <a:srgbClr val="FF0000"/>
              </a:solidFill>
            </a:endParaRPr>
          </a:p>
        </p:txBody>
      </p:sp>
      <p:pic>
        <p:nvPicPr>
          <p:cNvPr id="5" name="Picture 4" descr="graphic for publicity.jpg"/>
          <p:cNvPicPr>
            <a:picLocks noChangeAspect="1"/>
          </p:cNvPicPr>
          <p:nvPr/>
        </p:nvPicPr>
        <p:blipFill>
          <a:blip r:embed="rId2"/>
          <a:stretch>
            <a:fillRect/>
          </a:stretch>
        </p:blipFill>
        <p:spPr>
          <a:xfrm>
            <a:off x="6769099" y="2679700"/>
            <a:ext cx="2420879" cy="302260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420533" y="1188647"/>
            <a:ext cx="2223686" cy="707886"/>
          </a:xfrm>
          <a:prstGeom prst="rect">
            <a:avLst/>
          </a:prstGeom>
          <a:noFill/>
        </p:spPr>
        <p:txBody>
          <a:bodyPr wrap="none" rtlCol="0">
            <a:spAutoFit/>
          </a:bodyPr>
          <a:lstStyle/>
          <a:p>
            <a:r>
              <a:rPr lang="en-US" sz="4000" b="1" dirty="0" smtClean="0">
                <a:solidFill>
                  <a:srgbClr val="0067AC"/>
                </a:solidFill>
              </a:rPr>
              <a:t>Summary</a:t>
            </a:r>
            <a:endParaRPr lang="en-US" sz="4000" b="1" dirty="0">
              <a:solidFill>
                <a:srgbClr val="0067AC"/>
              </a:solidFill>
            </a:endParaRPr>
          </a:p>
        </p:txBody>
      </p:sp>
      <p:sp>
        <p:nvSpPr>
          <p:cNvPr id="3" name="TextBox 2"/>
          <p:cNvSpPr txBox="1"/>
          <p:nvPr/>
        </p:nvSpPr>
        <p:spPr>
          <a:xfrm>
            <a:off x="406400" y="2099733"/>
            <a:ext cx="8257840" cy="4401205"/>
          </a:xfrm>
          <a:prstGeom prst="rect">
            <a:avLst/>
          </a:prstGeom>
          <a:noFill/>
        </p:spPr>
        <p:txBody>
          <a:bodyPr wrap="none" rtlCol="0">
            <a:spAutoFit/>
          </a:bodyPr>
          <a:lstStyle/>
          <a:p>
            <a:r>
              <a:rPr lang="en-US" sz="2800" dirty="0" smtClean="0">
                <a:solidFill>
                  <a:srgbClr val="708F24"/>
                </a:solidFill>
              </a:rPr>
              <a:t>We currently are on a path of economic growth and </a:t>
            </a:r>
          </a:p>
          <a:p>
            <a:r>
              <a:rPr lang="en-US" sz="2800" dirty="0" smtClean="0">
                <a:solidFill>
                  <a:srgbClr val="708F24"/>
                </a:solidFill>
              </a:rPr>
              <a:t>emissions of greenhouse gases that is unsustainable </a:t>
            </a:r>
          </a:p>
          <a:p>
            <a:endParaRPr lang="en-US" sz="2800" dirty="0" smtClean="0">
              <a:solidFill>
                <a:srgbClr val="708F24"/>
              </a:solidFill>
            </a:endParaRPr>
          </a:p>
          <a:p>
            <a:r>
              <a:rPr lang="en-US" sz="2800" dirty="0" smtClean="0">
                <a:solidFill>
                  <a:srgbClr val="708F24"/>
                </a:solidFill>
              </a:rPr>
              <a:t>The transformation to a sustainable path will be costly </a:t>
            </a:r>
          </a:p>
          <a:p>
            <a:r>
              <a:rPr lang="en-US" sz="2800" dirty="0" smtClean="0">
                <a:solidFill>
                  <a:srgbClr val="708F24"/>
                </a:solidFill>
              </a:rPr>
              <a:t>with major changes in our use of energy</a:t>
            </a:r>
          </a:p>
          <a:p>
            <a:endParaRPr lang="en-US" sz="2800" dirty="0" smtClean="0">
              <a:solidFill>
                <a:srgbClr val="708F24"/>
              </a:solidFill>
            </a:endParaRPr>
          </a:p>
          <a:p>
            <a:r>
              <a:rPr lang="en-US" sz="2800" dirty="0" smtClean="0">
                <a:solidFill>
                  <a:srgbClr val="708F24"/>
                </a:solidFill>
              </a:rPr>
              <a:t>Agriculture in Iowa both benefits and is negatively </a:t>
            </a:r>
          </a:p>
          <a:p>
            <a:r>
              <a:rPr lang="en-US" sz="2800" dirty="0" smtClean="0">
                <a:solidFill>
                  <a:srgbClr val="708F24"/>
                </a:solidFill>
              </a:rPr>
              <a:t>impacted by climate change, but negative impacts will </a:t>
            </a:r>
          </a:p>
          <a:p>
            <a:r>
              <a:rPr lang="en-US" sz="2800" dirty="0" smtClean="0">
                <a:solidFill>
                  <a:srgbClr val="708F24"/>
                </a:solidFill>
              </a:rPr>
              <a:t>increase with time with serious consequences for our </a:t>
            </a:r>
          </a:p>
          <a:p>
            <a:r>
              <a:rPr lang="en-US" sz="2800" dirty="0" smtClean="0">
                <a:solidFill>
                  <a:srgbClr val="708F24"/>
                </a:solidFill>
              </a:rPr>
              <a:t>soil and water resources</a:t>
            </a:r>
            <a:endParaRPr lang="en-US" sz="2800" dirty="0">
              <a:solidFill>
                <a:srgbClr val="708F24"/>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065867" y="3572933"/>
            <a:ext cx="4952097" cy="1323439"/>
          </a:xfrm>
          <a:prstGeom prst="rect">
            <a:avLst/>
          </a:prstGeom>
          <a:noFill/>
        </p:spPr>
        <p:txBody>
          <a:bodyPr wrap="none" rtlCol="0">
            <a:spAutoFit/>
          </a:bodyPr>
          <a:lstStyle/>
          <a:p>
            <a:r>
              <a:rPr lang="en-US" sz="8000" b="1" dirty="0" smtClean="0">
                <a:solidFill>
                  <a:srgbClr val="0067AC"/>
                </a:solidFill>
              </a:rPr>
              <a:t>Questions?</a:t>
            </a:r>
            <a:endParaRPr lang="en-US" sz="8000" b="1" dirty="0">
              <a:solidFill>
                <a:srgbClr val="0067AC"/>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pic>
        <p:nvPicPr>
          <p:cNvPr id="50181" name="Picture 4" descr="Slide1.gif"/>
          <p:cNvPicPr>
            <a:picLocks noChangeAspect="1"/>
          </p:cNvPicPr>
          <p:nvPr/>
        </p:nvPicPr>
        <p:blipFill>
          <a:blip r:embed="rId3"/>
          <a:srcRect/>
          <a:stretch>
            <a:fillRect/>
          </a:stretch>
        </p:blipFill>
        <p:spPr bwMode="auto">
          <a:xfrm>
            <a:off x="5064969" y="4145497"/>
            <a:ext cx="3733800" cy="2312393"/>
          </a:xfrm>
          <a:prstGeom prst="rect">
            <a:avLst/>
          </a:prstGeom>
          <a:noFill/>
          <a:ln w="9525">
            <a:noFill/>
            <a:miter lim="800000"/>
            <a:headEnd/>
            <a:tailEnd/>
          </a:ln>
        </p:spPr>
      </p:pic>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13" name="Straight Arrow Connector 12"/>
          <p:cNvCxnSpPr>
            <a:cxnSpLocks noChangeShapeType="1"/>
          </p:cNvCxnSpPr>
          <p:nvPr/>
        </p:nvCxnSpPr>
        <p:spPr bwMode="auto">
          <a:xfrm rot="10800000">
            <a:off x="1676838" y="2626076"/>
            <a:ext cx="3388135" cy="3197659"/>
          </a:xfrm>
          <a:prstGeom prst="straightConnector1">
            <a:avLst/>
          </a:prstGeom>
          <a:noFill/>
          <a:ln w="38100">
            <a:solidFill>
              <a:srgbClr val="B21524"/>
            </a:solidFill>
            <a:round/>
            <a:headEnd/>
            <a:tailEnd type="arrow" w="med" len="med"/>
          </a:ln>
        </p:spPr>
      </p:cxnSp>
      <p:cxnSp>
        <p:nvCxnSpPr>
          <p:cNvPr id="14" name="Straight Arrow Connector 13"/>
          <p:cNvCxnSpPr>
            <a:cxnSpLocks noChangeShapeType="1"/>
          </p:cNvCxnSpPr>
          <p:nvPr/>
        </p:nvCxnSpPr>
        <p:spPr bwMode="auto">
          <a:xfrm rot="10800000">
            <a:off x="1676838" y="2120587"/>
            <a:ext cx="3388133" cy="2678347"/>
          </a:xfrm>
          <a:prstGeom prst="straightConnector1">
            <a:avLst/>
          </a:prstGeom>
          <a:noFill/>
          <a:ln w="38100">
            <a:solidFill>
              <a:srgbClr val="B21524"/>
            </a:solidFill>
            <a:round/>
            <a:headEnd/>
            <a:tailEnd type="arrow" w="med" len="med"/>
          </a:ln>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13" name="Straight Arrow Connector 12"/>
          <p:cNvCxnSpPr>
            <a:cxnSpLocks noChangeShapeType="1"/>
          </p:cNvCxnSpPr>
          <p:nvPr/>
        </p:nvCxnSpPr>
        <p:spPr bwMode="auto">
          <a:xfrm rot="10800000">
            <a:off x="742549" y="2859665"/>
            <a:ext cx="3942730" cy="2293872"/>
          </a:xfrm>
          <a:prstGeom prst="straightConnector1">
            <a:avLst/>
          </a:prstGeom>
          <a:noFill/>
          <a:ln w="38100">
            <a:solidFill>
              <a:srgbClr val="B21524"/>
            </a:solidFill>
            <a:round/>
            <a:headEnd/>
            <a:tailEnd type="arrow" w="med" len="med"/>
          </a:ln>
        </p:spPr>
      </p:cxnSp>
      <p:pic>
        <p:nvPicPr>
          <p:cNvPr id="9" name="Picture 1" descr="Arctic sea ice 2009.tiff"/>
          <p:cNvPicPr>
            <a:picLocks noChangeAspect="1"/>
          </p:cNvPicPr>
          <p:nvPr/>
        </p:nvPicPr>
        <p:blipFill>
          <a:blip r:embed="rId3"/>
          <a:srcRect/>
          <a:stretch>
            <a:fillRect/>
          </a:stretch>
        </p:blipFill>
        <p:spPr bwMode="auto">
          <a:xfrm>
            <a:off x="4886036" y="4154858"/>
            <a:ext cx="4077642" cy="23030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Content Placeholder 3" descr="Slide4.gif"/>
          <p:cNvPicPr>
            <a:picLocks noGrp="1" noChangeAspect="1"/>
          </p:cNvPicPr>
          <p:nvPr>
            <p:ph idx="1"/>
          </p:nvPr>
        </p:nvPicPr>
        <p:blipFill>
          <a:blip r:embed="rId2"/>
          <a:srcRect l="-20833" r="-20833"/>
          <a:stretch>
            <a:fillRect/>
          </a:stretch>
        </p:blipFill>
        <p:spPr>
          <a:xfrm>
            <a:off x="-1905000" y="0"/>
            <a:ext cx="12954000" cy="6858000"/>
          </a:xfrm>
        </p:spPr>
      </p:pic>
      <p:sp>
        <p:nvSpPr>
          <p:cNvPr id="105476" name="TextBox 4"/>
          <p:cNvSpPr txBox="1">
            <a:spLocks noChangeArrowheads="1"/>
          </p:cNvSpPr>
          <p:nvPr/>
        </p:nvSpPr>
        <p:spPr bwMode="auto">
          <a:xfrm>
            <a:off x="2286000" y="838200"/>
            <a:ext cx="4033838" cy="369888"/>
          </a:xfrm>
          <a:prstGeom prst="rect">
            <a:avLst/>
          </a:prstGeom>
          <a:noFill/>
          <a:ln w="9525">
            <a:noFill/>
            <a:miter lim="800000"/>
            <a:headEnd/>
            <a:tailEnd/>
          </a:ln>
        </p:spPr>
        <p:txBody>
          <a:bodyPr wrap="none">
            <a:prstTxWarp prst="textNoShape">
              <a:avLst/>
            </a:prstTxWarp>
            <a:spAutoFit/>
          </a:bodyPr>
          <a:lstStyle/>
          <a:p>
            <a:r>
              <a:rPr lang="en-US" sz="1800">
                <a:solidFill>
                  <a:srgbClr val="B21524"/>
                </a:solidFill>
              </a:rPr>
              <a:t>Rise in global mean temperature (</a:t>
            </a:r>
            <a:r>
              <a:rPr lang="en-US" sz="1800" baseline="30000">
                <a:solidFill>
                  <a:srgbClr val="B21524"/>
                </a:solidFill>
              </a:rPr>
              <a:t>o</a:t>
            </a:r>
            <a:r>
              <a:rPr lang="en-US" sz="1800">
                <a:solidFill>
                  <a:srgbClr val="B21524"/>
                </a:solidFill>
              </a:rPr>
              <a:t>C)</a:t>
            </a:r>
          </a:p>
        </p:txBody>
      </p:sp>
      <p:cxnSp>
        <p:nvCxnSpPr>
          <p:cNvPr id="105477" name="Straight Arrow Connector 5"/>
          <p:cNvCxnSpPr>
            <a:cxnSpLocks noChangeShapeType="1"/>
          </p:cNvCxnSpPr>
          <p:nvPr/>
        </p:nvCxnSpPr>
        <p:spPr bwMode="auto">
          <a:xfrm rot="5400000">
            <a:off x="3928269" y="1329531"/>
            <a:ext cx="381000" cy="7938"/>
          </a:xfrm>
          <a:prstGeom prst="straightConnector1">
            <a:avLst/>
          </a:prstGeom>
          <a:noFill/>
          <a:ln w="38100">
            <a:solidFill>
              <a:srgbClr val="B21524"/>
            </a:solidFill>
            <a:round/>
            <a:headEnd/>
            <a:tailEnd type="arrow" w="med" len="med"/>
          </a:ln>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1584</TotalTime>
  <Words>2027</Words>
  <Application>Microsoft Macintosh PowerPoint</Application>
  <PresentationFormat>On-screen Show (4:3)</PresentationFormat>
  <Paragraphs>310</Paragraphs>
  <Slides>67</Slides>
  <Notes>22</Notes>
  <HiddenSlides>0</HiddenSlides>
  <MMClips>0</MMClips>
  <ScaleCrop>false</ScaleCrop>
  <HeadingPairs>
    <vt:vector size="6" baseType="variant">
      <vt:variant>
        <vt:lpstr>Design Template</vt:lpstr>
      </vt:variant>
      <vt:variant>
        <vt:i4>1</vt:i4>
      </vt:variant>
      <vt:variant>
        <vt:lpstr>Links</vt:lpstr>
      </vt:variant>
      <vt:variant>
        <vt:i4>12</vt:i4>
      </vt:variant>
      <vt:variant>
        <vt:lpstr>Slide Titles</vt:lpstr>
      </vt:variant>
      <vt:variant>
        <vt:i4>67</vt:i4>
      </vt:variant>
    </vt:vector>
  </HeadingPairs>
  <TitlesOfParts>
    <vt:vector size="80" baseType="lpstr">
      <vt:lpstr>Office Theme</vt:lpstr>
      <vt:lpstr>Macintosh HD:Users:genetakle:Takle Files:Research:Projects:Climate Science:2010:Olson Amendment Committee:Mutel Report:December Drafts:COMPILED REPORT Dec 5.doc!OLE_LINK2</vt:lpstr>
      <vt:lpstr>Macintosh HD:Users:genetakle:Takle Files:Research:Projects:Climate Science:2010:Olson Amendment Committee:Mutel Report:December Drafts:COMPILED REPORT Dec 5.doc!OLE_LINK9</vt:lpstr>
      <vt:lpstr>Macintosh HD:Users:genetakle:Takle Files:Research:Projects:Climate Science:2010:Olson Amendment Committee:Mutel Report:December Drafts:COMPILED REPORT Dec 5.doc!OLE_LINK10</vt:lpstr>
      <vt:lpstr>Macintosh HD:Users:genetakle:Takle Files:Research:Projects:Climate Science:2010:Olson Amendment Committee:Mutel Report:December Drafts:COMPILED REPORT Dec 5.doc!OLE_LINK11</vt:lpstr>
      <vt:lpstr>Macintosh HD:Users:genetakle:Takle Files:Research:Projects:Climate Science:2010:Olson Amendment Committee:Mutel Report:December Drafts:COMPILED REPORT Dec 5.doc!OLE_LINK12</vt:lpstr>
      <vt:lpstr>Macintosh HD:Users:genetakle:Takle Files:Research:Projects:Climate Science:2010:Olson Amendment Committee:Mutel Report:December Drafts:COMPILED REPORT Dec 5.doc!OLE_LINK3</vt:lpstr>
      <vt:lpstr>Macintosh HD:Users:genetakle:Takle Files:Research:Projects:Climate Science:2010:Olson Amendment Committee:Mutel Report:December Drafts:COMPILED REPORT Dec 5.doc!OLE_LINK4</vt:lpstr>
      <vt:lpstr>Macintosh HD:Users:genetakle:Takle Files:Research:Projects:Climate Science:2010:Olson Amendment Committee:Mutel Report:December Drafts:COMPILED REPORT Dec 5.doc!OLE_LINK7</vt:lpstr>
      <vt:lpstr>Macintosh HD:Users:genetakle:Takle Files:Research:Projects:Climate Science:2010:Olson Amendment Committee:Mutel Report:December Drafts:COMPILED REPORT Dec 5.doc!OLE_LINK8</vt:lpstr>
      <vt:lpstr>!OLE_LINK13</vt:lpstr>
      <vt:lpstr>!OLE_LINK14</vt:lpstr>
      <vt:lpstr>Macintosh HD:Users:genetakle:Takle Files:Research:Projects:Climate Science:2010:Olson Amendment Committee:Mutel Report:December Drafts:COMPILED REPORT Dec 5.doc!OLE_LINK15</vt:lpstr>
      <vt:lpstr>Climate Change and Agriculture:  Challenges for a Sustainable Future</vt:lpstr>
      <vt:lpstr>Outline</vt:lpstr>
      <vt:lpstr>Why does the Earth warm? 1. Natural causes</vt:lpstr>
      <vt:lpstr>Why does the Earth warm? 2. Human causes</vt:lpstr>
      <vt:lpstr>Slide 5</vt:lpstr>
      <vt:lpstr>Slide 6</vt:lpstr>
      <vt:lpstr>Slide 7</vt:lpstr>
      <vt:lpstr>Slide 8</vt:lpstr>
      <vt:lpstr>Slide 9</vt:lpstr>
      <vt:lpstr>Slide 10</vt:lpstr>
      <vt:lpstr>Slide 11</vt:lpstr>
      <vt:lpstr>Slide 12</vt:lpstr>
      <vt:lpstr>Long-Term Stabilization Profiles</vt:lpstr>
      <vt:lpstr>Long-Term Stabilization Profiles</vt:lpstr>
      <vt:lpstr>Slide 15</vt:lpstr>
      <vt:lpstr>Slide 16</vt:lpstr>
      <vt:lpstr>Temperature Changes are Not  Uniform Around the Globe</vt:lpstr>
      <vt:lpstr>Slide 18</vt:lpstr>
      <vt:lpstr>Slide 19</vt:lpstr>
      <vt:lpstr>Slide 20</vt:lpstr>
      <vt:lpstr>Slide 21</vt:lpstr>
      <vt:lpstr>Slide 22</vt:lpstr>
      <vt:lpstr>Slide 23</vt:lpstr>
      <vt:lpstr>Projected Change in Precipitation: 2081-2099 </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Iowa Agricultural Producers are Adapting to Climate Change:</vt:lpstr>
      <vt:lpstr>Other Agricultural Impacts:</vt:lpstr>
      <vt:lpstr>Slide 60</vt:lpstr>
      <vt:lpstr>Slide 61</vt:lpstr>
      <vt:lpstr>Slide 62</vt:lpstr>
      <vt:lpstr>Slide 63</vt:lpstr>
      <vt:lpstr>Slide 64</vt:lpstr>
      <vt:lpstr>Slide 65</vt:lpstr>
      <vt:lpstr>Slide 66</vt:lpstr>
      <vt:lpstr>Slide 67</vt:lpstr>
    </vt:vector>
  </TitlesOfParts>
  <Company>Iowa State University - ECM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ECM Staff</dc:creator>
  <cp:lastModifiedBy>Gene Takle</cp:lastModifiedBy>
  <cp:revision>66</cp:revision>
  <dcterms:created xsi:type="dcterms:W3CDTF">2011-01-26T00:42:42Z</dcterms:created>
  <dcterms:modified xsi:type="dcterms:W3CDTF">2011-01-26T00:43:21Z</dcterms:modified>
</cp:coreProperties>
</file>